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73" r:id="rId2"/>
    <p:sldId id="274" r:id="rId3"/>
    <p:sldId id="276" r:id="rId4"/>
    <p:sldId id="277" r:id="rId5"/>
    <p:sldId id="279" r:id="rId6"/>
    <p:sldId id="281" r:id="rId7"/>
    <p:sldId id="282" r:id="rId8"/>
    <p:sldId id="283" r:id="rId9"/>
    <p:sldId id="284" r:id="rId10"/>
    <p:sldId id="285" r:id="rId11"/>
    <p:sldId id="287" r:id="rId12"/>
    <p:sldId id="275" r:id="rId13"/>
    <p:sldId id="278" r:id="rId14"/>
    <p:sldId id="280" r:id="rId15"/>
    <p:sldId id="286" r:id="rId16"/>
    <p:sldId id="288" r:id="rId17"/>
    <p:sldId id="289" r:id="rId18"/>
    <p:sldId id="290" r:id="rId19"/>
    <p:sldId id="291" r:id="rId20"/>
    <p:sldId id="293" r:id="rId21"/>
    <p:sldId id="294" r:id="rId22"/>
    <p:sldId id="292" r:id="rId23"/>
    <p:sldId id="295" r:id="rId24"/>
    <p:sldId id="296" r:id="rId25"/>
    <p:sldId id="297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9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33E6C0-B0CA-4FEE-91B3-5FC6D16511B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805EF7-EACD-4B93-8F0B-CC82DF446A40}">
      <dgm:prSet/>
      <dgm:spPr/>
      <dgm:t>
        <a:bodyPr/>
        <a:lstStyle/>
        <a:p>
          <a:pPr>
            <a:defRPr b="1"/>
          </a:pPr>
          <a:r>
            <a:rPr lang="en-GB" b="1"/>
            <a:t>The Dataset:</a:t>
          </a:r>
          <a:r>
            <a:rPr lang="en-GB"/>
            <a:t> A classic practice dataset containing sales, profit, and customer information for a furniture store.</a:t>
          </a:r>
          <a:endParaRPr lang="en-US"/>
        </a:p>
      </dgm:t>
    </dgm:pt>
    <dgm:pt modelId="{8DA6318D-38D9-48F0-834D-AB606AB4F2EF}" type="parTrans" cxnId="{796FBD0E-2A82-4C83-9415-4CDF1B748FA5}">
      <dgm:prSet/>
      <dgm:spPr/>
      <dgm:t>
        <a:bodyPr/>
        <a:lstStyle/>
        <a:p>
          <a:endParaRPr lang="en-US"/>
        </a:p>
      </dgm:t>
    </dgm:pt>
    <dgm:pt modelId="{1A2836F9-4D92-4AC5-A708-B4F18208038F}" type="sibTrans" cxnId="{796FBD0E-2A82-4C83-9415-4CDF1B748FA5}">
      <dgm:prSet/>
      <dgm:spPr/>
      <dgm:t>
        <a:bodyPr/>
        <a:lstStyle/>
        <a:p>
          <a:endParaRPr lang="en-US"/>
        </a:p>
      </dgm:t>
    </dgm:pt>
    <dgm:pt modelId="{44853614-560B-44FD-A1B8-BE02477F9C28}">
      <dgm:prSet/>
      <dgm:spPr/>
      <dgm:t>
        <a:bodyPr/>
        <a:lstStyle/>
        <a:p>
          <a:pPr>
            <a:defRPr b="1"/>
          </a:pPr>
          <a:r>
            <a:rPr lang="en-GB" b="1"/>
            <a:t>Possible Questions We Can Answer:</a:t>
          </a:r>
          <a:endParaRPr lang="en-US"/>
        </a:p>
      </dgm:t>
    </dgm:pt>
    <dgm:pt modelId="{07F0D3A1-BF53-42C2-ACD5-1F538FC8CF0D}" type="parTrans" cxnId="{A74AF83E-36D5-466D-80DD-37347AE85B59}">
      <dgm:prSet/>
      <dgm:spPr/>
      <dgm:t>
        <a:bodyPr/>
        <a:lstStyle/>
        <a:p>
          <a:endParaRPr lang="en-US"/>
        </a:p>
      </dgm:t>
    </dgm:pt>
    <dgm:pt modelId="{1CDBE5BC-7334-4E55-9218-687BF0D85B4A}" type="sibTrans" cxnId="{A74AF83E-36D5-466D-80DD-37347AE85B59}">
      <dgm:prSet/>
      <dgm:spPr/>
      <dgm:t>
        <a:bodyPr/>
        <a:lstStyle/>
        <a:p>
          <a:endParaRPr lang="en-US"/>
        </a:p>
      </dgm:t>
    </dgm:pt>
    <dgm:pt modelId="{976A04AD-1CA5-485B-94B5-971F51997934}">
      <dgm:prSet/>
      <dgm:spPr/>
      <dgm:t>
        <a:bodyPr/>
        <a:lstStyle/>
        <a:p>
          <a:r>
            <a:rPr lang="en-GB"/>
            <a:t>What is the total profit?</a:t>
          </a:r>
          <a:endParaRPr lang="en-US"/>
        </a:p>
      </dgm:t>
    </dgm:pt>
    <dgm:pt modelId="{31AE7B3F-C56C-48EE-904E-8B1628F50650}" type="parTrans" cxnId="{66F4A6B8-4E09-44B5-B2B1-C66FA482CB1B}">
      <dgm:prSet/>
      <dgm:spPr/>
      <dgm:t>
        <a:bodyPr/>
        <a:lstStyle/>
        <a:p>
          <a:endParaRPr lang="en-US"/>
        </a:p>
      </dgm:t>
    </dgm:pt>
    <dgm:pt modelId="{BE0EB44F-E57E-4729-A30A-52F59E5D7504}" type="sibTrans" cxnId="{66F4A6B8-4E09-44B5-B2B1-C66FA482CB1B}">
      <dgm:prSet/>
      <dgm:spPr/>
      <dgm:t>
        <a:bodyPr/>
        <a:lstStyle/>
        <a:p>
          <a:endParaRPr lang="en-US"/>
        </a:p>
      </dgm:t>
    </dgm:pt>
    <dgm:pt modelId="{C9FB7BE8-22A4-4389-A1FB-E42A2B17B6B5}">
      <dgm:prSet/>
      <dgm:spPr/>
      <dgm:t>
        <a:bodyPr/>
        <a:lstStyle/>
        <a:p>
          <a:r>
            <a:rPr lang="en-GB"/>
            <a:t>Which product category is the most profitable?</a:t>
          </a:r>
          <a:endParaRPr lang="en-US"/>
        </a:p>
      </dgm:t>
    </dgm:pt>
    <dgm:pt modelId="{05CF3FA7-A3CE-4038-9E9C-5CBCC8D729BC}" type="parTrans" cxnId="{EC4A75B9-4799-4316-A908-8C96D0D4A454}">
      <dgm:prSet/>
      <dgm:spPr/>
      <dgm:t>
        <a:bodyPr/>
        <a:lstStyle/>
        <a:p>
          <a:endParaRPr lang="en-US"/>
        </a:p>
      </dgm:t>
    </dgm:pt>
    <dgm:pt modelId="{56A04D40-AB85-4574-A7B1-8D117D7EFC43}" type="sibTrans" cxnId="{EC4A75B9-4799-4316-A908-8C96D0D4A454}">
      <dgm:prSet/>
      <dgm:spPr/>
      <dgm:t>
        <a:bodyPr/>
        <a:lstStyle/>
        <a:p>
          <a:endParaRPr lang="en-US"/>
        </a:p>
      </dgm:t>
    </dgm:pt>
    <dgm:pt modelId="{75F86594-E5D8-4E16-82E2-B79174078522}">
      <dgm:prSet/>
      <dgm:spPr/>
      <dgm:t>
        <a:bodyPr/>
        <a:lstStyle/>
        <a:p>
          <a:r>
            <a:rPr lang="en-GB"/>
            <a:t>Which region has the highest sales?</a:t>
          </a:r>
          <a:endParaRPr lang="en-US"/>
        </a:p>
      </dgm:t>
    </dgm:pt>
    <dgm:pt modelId="{5A831EAC-364C-49E9-B3CC-C0E7DB3088F4}" type="parTrans" cxnId="{622C0650-7442-4142-87CB-1BF45527A291}">
      <dgm:prSet/>
      <dgm:spPr/>
      <dgm:t>
        <a:bodyPr/>
        <a:lstStyle/>
        <a:p>
          <a:endParaRPr lang="en-US"/>
        </a:p>
      </dgm:t>
    </dgm:pt>
    <dgm:pt modelId="{6B6F06A5-650B-4EEB-9990-D637F06373DC}" type="sibTrans" cxnId="{622C0650-7442-4142-87CB-1BF45527A291}">
      <dgm:prSet/>
      <dgm:spPr/>
      <dgm:t>
        <a:bodyPr/>
        <a:lstStyle/>
        <a:p>
          <a:endParaRPr lang="en-US"/>
        </a:p>
      </dgm:t>
    </dgm:pt>
    <dgm:pt modelId="{CA67F77F-1536-425F-91C7-047AAB1D4982}">
      <dgm:prSet/>
      <dgm:spPr/>
      <dgm:t>
        <a:bodyPr/>
        <a:lstStyle/>
        <a:p>
          <a:r>
            <a:rPr lang="en-GB"/>
            <a:t>Is there a relationship between discount and profit?</a:t>
          </a:r>
          <a:endParaRPr lang="en-US"/>
        </a:p>
      </dgm:t>
    </dgm:pt>
    <dgm:pt modelId="{B536BF62-6F1A-4E4E-926A-CB5A30FF3449}" type="parTrans" cxnId="{86308B8E-9CD7-4A7A-B90D-FE499B8A1D3E}">
      <dgm:prSet/>
      <dgm:spPr/>
      <dgm:t>
        <a:bodyPr/>
        <a:lstStyle/>
        <a:p>
          <a:endParaRPr lang="en-US"/>
        </a:p>
      </dgm:t>
    </dgm:pt>
    <dgm:pt modelId="{6B9CBCD8-B89D-4B58-B69B-308C4EE454E0}" type="sibTrans" cxnId="{86308B8E-9CD7-4A7A-B90D-FE499B8A1D3E}">
      <dgm:prSet/>
      <dgm:spPr/>
      <dgm:t>
        <a:bodyPr/>
        <a:lstStyle/>
        <a:p>
          <a:endParaRPr lang="en-US"/>
        </a:p>
      </dgm:t>
    </dgm:pt>
    <dgm:pt modelId="{B5888866-487D-4BC9-9D1A-FA43DEFA8D50}" type="pres">
      <dgm:prSet presAssocID="{7133E6C0-B0CA-4FEE-91B3-5FC6D16511B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4EE8551-E232-4E6B-A6AF-65BC61754EEC}" type="pres">
      <dgm:prSet presAssocID="{14805EF7-EACD-4B93-8F0B-CC82DF446A40}" presName="hierRoot1" presStyleCnt="0"/>
      <dgm:spPr/>
    </dgm:pt>
    <dgm:pt modelId="{D95C2F1F-AD34-491B-8965-227E1BE43F29}" type="pres">
      <dgm:prSet presAssocID="{14805EF7-EACD-4B93-8F0B-CC82DF446A40}" presName="composite" presStyleCnt="0"/>
      <dgm:spPr/>
    </dgm:pt>
    <dgm:pt modelId="{92C88D33-995F-4473-989C-C2AFFA64C66F}" type="pres">
      <dgm:prSet presAssocID="{14805EF7-EACD-4B93-8F0B-CC82DF446A40}" presName="background" presStyleLbl="node0" presStyleIdx="0" presStyleCnt="2"/>
      <dgm:spPr/>
    </dgm:pt>
    <dgm:pt modelId="{44186C3D-CF60-48AA-9F83-2DAAFBC6035C}" type="pres">
      <dgm:prSet presAssocID="{14805EF7-EACD-4B93-8F0B-CC82DF446A40}" presName="text" presStyleLbl="fgAcc0" presStyleIdx="0" presStyleCnt="2">
        <dgm:presLayoutVars>
          <dgm:chPref val="3"/>
        </dgm:presLayoutVars>
      </dgm:prSet>
      <dgm:spPr/>
    </dgm:pt>
    <dgm:pt modelId="{B1F8DD21-4592-466F-9E30-C096C4AC67CA}" type="pres">
      <dgm:prSet presAssocID="{14805EF7-EACD-4B93-8F0B-CC82DF446A40}" presName="hierChild2" presStyleCnt="0"/>
      <dgm:spPr/>
    </dgm:pt>
    <dgm:pt modelId="{473DD670-3586-4FEF-A628-4A239857B2DF}" type="pres">
      <dgm:prSet presAssocID="{44853614-560B-44FD-A1B8-BE02477F9C28}" presName="hierRoot1" presStyleCnt="0"/>
      <dgm:spPr/>
    </dgm:pt>
    <dgm:pt modelId="{CA1D6EF3-0EE4-49EF-B6A4-0C74837D299D}" type="pres">
      <dgm:prSet presAssocID="{44853614-560B-44FD-A1B8-BE02477F9C28}" presName="composite" presStyleCnt="0"/>
      <dgm:spPr/>
    </dgm:pt>
    <dgm:pt modelId="{7AAC527D-59E9-4AA1-A765-EDDA88F30C49}" type="pres">
      <dgm:prSet presAssocID="{44853614-560B-44FD-A1B8-BE02477F9C28}" presName="background" presStyleLbl="node0" presStyleIdx="1" presStyleCnt="2"/>
      <dgm:spPr/>
    </dgm:pt>
    <dgm:pt modelId="{A5F8EA73-522F-468E-B20C-3B1B8D7C8C55}" type="pres">
      <dgm:prSet presAssocID="{44853614-560B-44FD-A1B8-BE02477F9C28}" presName="text" presStyleLbl="fgAcc0" presStyleIdx="1" presStyleCnt="2">
        <dgm:presLayoutVars>
          <dgm:chPref val="3"/>
        </dgm:presLayoutVars>
      </dgm:prSet>
      <dgm:spPr/>
    </dgm:pt>
    <dgm:pt modelId="{BA5F502C-B67A-42EE-82A4-12BF94D5424E}" type="pres">
      <dgm:prSet presAssocID="{44853614-560B-44FD-A1B8-BE02477F9C28}" presName="hierChild2" presStyleCnt="0"/>
      <dgm:spPr/>
    </dgm:pt>
    <dgm:pt modelId="{FE667F12-84D0-4768-911F-1FFF350D0FE0}" type="pres">
      <dgm:prSet presAssocID="{31AE7B3F-C56C-48EE-904E-8B1628F50650}" presName="Name10" presStyleLbl="parChTrans1D2" presStyleIdx="0" presStyleCnt="4"/>
      <dgm:spPr/>
    </dgm:pt>
    <dgm:pt modelId="{36BB0B93-B8F9-47AE-A9AB-B002D74F078D}" type="pres">
      <dgm:prSet presAssocID="{976A04AD-1CA5-485B-94B5-971F51997934}" presName="hierRoot2" presStyleCnt="0"/>
      <dgm:spPr/>
    </dgm:pt>
    <dgm:pt modelId="{D508C43C-3078-4DA8-962C-8EAB88F5EFAA}" type="pres">
      <dgm:prSet presAssocID="{976A04AD-1CA5-485B-94B5-971F51997934}" presName="composite2" presStyleCnt="0"/>
      <dgm:spPr/>
    </dgm:pt>
    <dgm:pt modelId="{6A140780-FCEA-4137-86C7-2E633B18E1F6}" type="pres">
      <dgm:prSet presAssocID="{976A04AD-1CA5-485B-94B5-971F51997934}" presName="background2" presStyleLbl="node2" presStyleIdx="0" presStyleCnt="4"/>
      <dgm:spPr/>
    </dgm:pt>
    <dgm:pt modelId="{CE626392-814A-4267-AB05-1C1A8B7FF115}" type="pres">
      <dgm:prSet presAssocID="{976A04AD-1CA5-485B-94B5-971F51997934}" presName="text2" presStyleLbl="fgAcc2" presStyleIdx="0" presStyleCnt="4">
        <dgm:presLayoutVars>
          <dgm:chPref val="3"/>
        </dgm:presLayoutVars>
      </dgm:prSet>
      <dgm:spPr/>
    </dgm:pt>
    <dgm:pt modelId="{DCF3F298-B667-4F2D-97CD-E4AD33117376}" type="pres">
      <dgm:prSet presAssocID="{976A04AD-1CA5-485B-94B5-971F51997934}" presName="hierChild3" presStyleCnt="0"/>
      <dgm:spPr/>
    </dgm:pt>
    <dgm:pt modelId="{0097FC03-350B-4BC7-9650-D7B41747E96E}" type="pres">
      <dgm:prSet presAssocID="{05CF3FA7-A3CE-4038-9E9C-5CBCC8D729BC}" presName="Name10" presStyleLbl="parChTrans1D2" presStyleIdx="1" presStyleCnt="4"/>
      <dgm:spPr/>
    </dgm:pt>
    <dgm:pt modelId="{BBF5808D-150F-48F1-BD15-434EE21C2AE6}" type="pres">
      <dgm:prSet presAssocID="{C9FB7BE8-22A4-4389-A1FB-E42A2B17B6B5}" presName="hierRoot2" presStyleCnt="0"/>
      <dgm:spPr/>
    </dgm:pt>
    <dgm:pt modelId="{80A357AE-1691-4A26-AC78-16270F98278B}" type="pres">
      <dgm:prSet presAssocID="{C9FB7BE8-22A4-4389-A1FB-E42A2B17B6B5}" presName="composite2" presStyleCnt="0"/>
      <dgm:spPr/>
    </dgm:pt>
    <dgm:pt modelId="{3514A072-15BF-4F1D-B2A5-12611A6CBAC1}" type="pres">
      <dgm:prSet presAssocID="{C9FB7BE8-22A4-4389-A1FB-E42A2B17B6B5}" presName="background2" presStyleLbl="node2" presStyleIdx="1" presStyleCnt="4"/>
      <dgm:spPr/>
    </dgm:pt>
    <dgm:pt modelId="{B61A0494-F025-4CDF-BF13-825B4AD33F16}" type="pres">
      <dgm:prSet presAssocID="{C9FB7BE8-22A4-4389-A1FB-E42A2B17B6B5}" presName="text2" presStyleLbl="fgAcc2" presStyleIdx="1" presStyleCnt="4">
        <dgm:presLayoutVars>
          <dgm:chPref val="3"/>
        </dgm:presLayoutVars>
      </dgm:prSet>
      <dgm:spPr/>
    </dgm:pt>
    <dgm:pt modelId="{79149F1E-0DE4-49A0-BB27-D0B9424AC39E}" type="pres">
      <dgm:prSet presAssocID="{C9FB7BE8-22A4-4389-A1FB-E42A2B17B6B5}" presName="hierChild3" presStyleCnt="0"/>
      <dgm:spPr/>
    </dgm:pt>
    <dgm:pt modelId="{A57942E2-F591-4E0F-903B-AB35E433B8AA}" type="pres">
      <dgm:prSet presAssocID="{5A831EAC-364C-49E9-B3CC-C0E7DB3088F4}" presName="Name10" presStyleLbl="parChTrans1D2" presStyleIdx="2" presStyleCnt="4"/>
      <dgm:spPr/>
    </dgm:pt>
    <dgm:pt modelId="{FBA3042D-6728-46E7-91CD-644A5993CCC2}" type="pres">
      <dgm:prSet presAssocID="{75F86594-E5D8-4E16-82E2-B79174078522}" presName="hierRoot2" presStyleCnt="0"/>
      <dgm:spPr/>
    </dgm:pt>
    <dgm:pt modelId="{467B08AC-37E7-44C6-8E34-C1EE7BB776EF}" type="pres">
      <dgm:prSet presAssocID="{75F86594-E5D8-4E16-82E2-B79174078522}" presName="composite2" presStyleCnt="0"/>
      <dgm:spPr/>
    </dgm:pt>
    <dgm:pt modelId="{F4956809-4EC6-41A9-BA3C-6A2C0C6CAAD1}" type="pres">
      <dgm:prSet presAssocID="{75F86594-E5D8-4E16-82E2-B79174078522}" presName="background2" presStyleLbl="node2" presStyleIdx="2" presStyleCnt="4"/>
      <dgm:spPr/>
    </dgm:pt>
    <dgm:pt modelId="{FCAD3725-54D6-4D16-B8C1-B5865A747170}" type="pres">
      <dgm:prSet presAssocID="{75F86594-E5D8-4E16-82E2-B79174078522}" presName="text2" presStyleLbl="fgAcc2" presStyleIdx="2" presStyleCnt="4">
        <dgm:presLayoutVars>
          <dgm:chPref val="3"/>
        </dgm:presLayoutVars>
      </dgm:prSet>
      <dgm:spPr/>
    </dgm:pt>
    <dgm:pt modelId="{FC05B50B-B2F0-46AF-A4C7-A438C824D903}" type="pres">
      <dgm:prSet presAssocID="{75F86594-E5D8-4E16-82E2-B79174078522}" presName="hierChild3" presStyleCnt="0"/>
      <dgm:spPr/>
    </dgm:pt>
    <dgm:pt modelId="{D2A6C8C4-CDF7-4753-8639-55CDEF152856}" type="pres">
      <dgm:prSet presAssocID="{B536BF62-6F1A-4E4E-926A-CB5A30FF3449}" presName="Name10" presStyleLbl="parChTrans1D2" presStyleIdx="3" presStyleCnt="4"/>
      <dgm:spPr/>
    </dgm:pt>
    <dgm:pt modelId="{128530FA-3B5A-421C-B95F-CD646E92F5A4}" type="pres">
      <dgm:prSet presAssocID="{CA67F77F-1536-425F-91C7-047AAB1D4982}" presName="hierRoot2" presStyleCnt="0"/>
      <dgm:spPr/>
    </dgm:pt>
    <dgm:pt modelId="{9C150FE7-25E5-472B-9141-CE31C75E3303}" type="pres">
      <dgm:prSet presAssocID="{CA67F77F-1536-425F-91C7-047AAB1D4982}" presName="composite2" presStyleCnt="0"/>
      <dgm:spPr/>
    </dgm:pt>
    <dgm:pt modelId="{4883DEC5-E2BF-487B-A4B2-BDC5345A7641}" type="pres">
      <dgm:prSet presAssocID="{CA67F77F-1536-425F-91C7-047AAB1D4982}" presName="background2" presStyleLbl="node2" presStyleIdx="3" presStyleCnt="4"/>
      <dgm:spPr/>
    </dgm:pt>
    <dgm:pt modelId="{0E1B45C9-0657-4D04-BB8E-74E002C08239}" type="pres">
      <dgm:prSet presAssocID="{CA67F77F-1536-425F-91C7-047AAB1D4982}" presName="text2" presStyleLbl="fgAcc2" presStyleIdx="3" presStyleCnt="4">
        <dgm:presLayoutVars>
          <dgm:chPref val="3"/>
        </dgm:presLayoutVars>
      </dgm:prSet>
      <dgm:spPr/>
    </dgm:pt>
    <dgm:pt modelId="{F3D53FDB-6DA3-44BF-B1CA-859514190AE4}" type="pres">
      <dgm:prSet presAssocID="{CA67F77F-1536-425F-91C7-047AAB1D4982}" presName="hierChild3" presStyleCnt="0"/>
      <dgm:spPr/>
    </dgm:pt>
  </dgm:ptLst>
  <dgm:cxnLst>
    <dgm:cxn modelId="{150F1809-809D-4E37-BEC1-BBEB5F9AAE0E}" type="presOf" srcId="{05CF3FA7-A3CE-4038-9E9C-5CBCC8D729BC}" destId="{0097FC03-350B-4BC7-9650-D7B41747E96E}" srcOrd="0" destOrd="0" presId="urn:microsoft.com/office/officeart/2005/8/layout/hierarchy1"/>
    <dgm:cxn modelId="{29085D0A-5FA1-45BA-A77D-A79B4ABF9B4D}" type="presOf" srcId="{C9FB7BE8-22A4-4389-A1FB-E42A2B17B6B5}" destId="{B61A0494-F025-4CDF-BF13-825B4AD33F16}" srcOrd="0" destOrd="0" presId="urn:microsoft.com/office/officeart/2005/8/layout/hierarchy1"/>
    <dgm:cxn modelId="{796FBD0E-2A82-4C83-9415-4CDF1B748FA5}" srcId="{7133E6C0-B0CA-4FEE-91B3-5FC6D16511BF}" destId="{14805EF7-EACD-4B93-8F0B-CC82DF446A40}" srcOrd="0" destOrd="0" parTransId="{8DA6318D-38D9-48F0-834D-AB606AB4F2EF}" sibTransId="{1A2836F9-4D92-4AC5-A708-B4F18208038F}"/>
    <dgm:cxn modelId="{86AE1713-380B-425C-B8C7-C6C0DD3514D6}" type="presOf" srcId="{75F86594-E5D8-4E16-82E2-B79174078522}" destId="{FCAD3725-54D6-4D16-B8C1-B5865A747170}" srcOrd="0" destOrd="0" presId="urn:microsoft.com/office/officeart/2005/8/layout/hierarchy1"/>
    <dgm:cxn modelId="{06583334-EE48-4048-A8D3-31C3A095281A}" type="presOf" srcId="{976A04AD-1CA5-485B-94B5-971F51997934}" destId="{CE626392-814A-4267-AB05-1C1A8B7FF115}" srcOrd="0" destOrd="0" presId="urn:microsoft.com/office/officeart/2005/8/layout/hierarchy1"/>
    <dgm:cxn modelId="{A74AF83E-36D5-466D-80DD-37347AE85B59}" srcId="{7133E6C0-B0CA-4FEE-91B3-5FC6D16511BF}" destId="{44853614-560B-44FD-A1B8-BE02477F9C28}" srcOrd="1" destOrd="0" parTransId="{07F0D3A1-BF53-42C2-ACD5-1F538FC8CF0D}" sibTransId="{1CDBE5BC-7334-4E55-9218-687BF0D85B4A}"/>
    <dgm:cxn modelId="{A30B325B-CC7C-4156-9DB1-46E830AB0238}" type="presOf" srcId="{31AE7B3F-C56C-48EE-904E-8B1628F50650}" destId="{FE667F12-84D0-4768-911F-1FFF350D0FE0}" srcOrd="0" destOrd="0" presId="urn:microsoft.com/office/officeart/2005/8/layout/hierarchy1"/>
    <dgm:cxn modelId="{02AEF66C-A84B-4084-B480-2FAB0F96F650}" type="presOf" srcId="{7133E6C0-B0CA-4FEE-91B3-5FC6D16511BF}" destId="{B5888866-487D-4BC9-9D1A-FA43DEFA8D50}" srcOrd="0" destOrd="0" presId="urn:microsoft.com/office/officeart/2005/8/layout/hierarchy1"/>
    <dgm:cxn modelId="{622C0650-7442-4142-87CB-1BF45527A291}" srcId="{44853614-560B-44FD-A1B8-BE02477F9C28}" destId="{75F86594-E5D8-4E16-82E2-B79174078522}" srcOrd="2" destOrd="0" parTransId="{5A831EAC-364C-49E9-B3CC-C0E7DB3088F4}" sibTransId="{6B6F06A5-650B-4EEB-9990-D637F06373DC}"/>
    <dgm:cxn modelId="{FF03C757-BDA4-4C5F-87C1-0124F4124EDB}" type="presOf" srcId="{CA67F77F-1536-425F-91C7-047AAB1D4982}" destId="{0E1B45C9-0657-4D04-BB8E-74E002C08239}" srcOrd="0" destOrd="0" presId="urn:microsoft.com/office/officeart/2005/8/layout/hierarchy1"/>
    <dgm:cxn modelId="{E09C1578-3146-47FE-BF83-E2128071FF26}" type="presOf" srcId="{5A831EAC-364C-49E9-B3CC-C0E7DB3088F4}" destId="{A57942E2-F591-4E0F-903B-AB35E433B8AA}" srcOrd="0" destOrd="0" presId="urn:microsoft.com/office/officeart/2005/8/layout/hierarchy1"/>
    <dgm:cxn modelId="{86308B8E-9CD7-4A7A-B90D-FE499B8A1D3E}" srcId="{44853614-560B-44FD-A1B8-BE02477F9C28}" destId="{CA67F77F-1536-425F-91C7-047AAB1D4982}" srcOrd="3" destOrd="0" parTransId="{B536BF62-6F1A-4E4E-926A-CB5A30FF3449}" sibTransId="{6B9CBCD8-B89D-4B58-B69B-308C4EE454E0}"/>
    <dgm:cxn modelId="{CBBF7FA1-5AFE-4C35-9888-8A8A1EEAF5DC}" type="presOf" srcId="{14805EF7-EACD-4B93-8F0B-CC82DF446A40}" destId="{44186C3D-CF60-48AA-9F83-2DAAFBC6035C}" srcOrd="0" destOrd="0" presId="urn:microsoft.com/office/officeart/2005/8/layout/hierarchy1"/>
    <dgm:cxn modelId="{31EC78A5-D0B9-4551-92D4-BABDB9E799BB}" type="presOf" srcId="{B536BF62-6F1A-4E4E-926A-CB5A30FF3449}" destId="{D2A6C8C4-CDF7-4753-8639-55CDEF152856}" srcOrd="0" destOrd="0" presId="urn:microsoft.com/office/officeart/2005/8/layout/hierarchy1"/>
    <dgm:cxn modelId="{66F4A6B8-4E09-44B5-B2B1-C66FA482CB1B}" srcId="{44853614-560B-44FD-A1B8-BE02477F9C28}" destId="{976A04AD-1CA5-485B-94B5-971F51997934}" srcOrd="0" destOrd="0" parTransId="{31AE7B3F-C56C-48EE-904E-8B1628F50650}" sibTransId="{BE0EB44F-E57E-4729-A30A-52F59E5D7504}"/>
    <dgm:cxn modelId="{EC4A75B9-4799-4316-A908-8C96D0D4A454}" srcId="{44853614-560B-44FD-A1B8-BE02477F9C28}" destId="{C9FB7BE8-22A4-4389-A1FB-E42A2B17B6B5}" srcOrd="1" destOrd="0" parTransId="{05CF3FA7-A3CE-4038-9E9C-5CBCC8D729BC}" sibTransId="{56A04D40-AB85-4574-A7B1-8D117D7EFC43}"/>
    <dgm:cxn modelId="{A706FEE5-5410-44BE-9D00-D7A1CC65F94F}" type="presOf" srcId="{44853614-560B-44FD-A1B8-BE02477F9C28}" destId="{A5F8EA73-522F-468E-B20C-3B1B8D7C8C55}" srcOrd="0" destOrd="0" presId="urn:microsoft.com/office/officeart/2005/8/layout/hierarchy1"/>
    <dgm:cxn modelId="{34DAEDAE-A2A2-4FE6-9BD8-8EA30A94F4A6}" type="presParOf" srcId="{B5888866-487D-4BC9-9D1A-FA43DEFA8D50}" destId="{E4EE8551-E232-4E6B-A6AF-65BC61754EEC}" srcOrd="0" destOrd="0" presId="urn:microsoft.com/office/officeart/2005/8/layout/hierarchy1"/>
    <dgm:cxn modelId="{283D9737-745D-4C55-BD79-2FA34D404527}" type="presParOf" srcId="{E4EE8551-E232-4E6B-A6AF-65BC61754EEC}" destId="{D95C2F1F-AD34-491B-8965-227E1BE43F29}" srcOrd="0" destOrd="0" presId="urn:microsoft.com/office/officeart/2005/8/layout/hierarchy1"/>
    <dgm:cxn modelId="{0E786AE7-0415-433B-8179-BF4CC468E3A2}" type="presParOf" srcId="{D95C2F1F-AD34-491B-8965-227E1BE43F29}" destId="{92C88D33-995F-4473-989C-C2AFFA64C66F}" srcOrd="0" destOrd="0" presId="urn:microsoft.com/office/officeart/2005/8/layout/hierarchy1"/>
    <dgm:cxn modelId="{4FD82DEF-9F5F-4F0C-9BF2-4369C0729AB1}" type="presParOf" srcId="{D95C2F1F-AD34-491B-8965-227E1BE43F29}" destId="{44186C3D-CF60-48AA-9F83-2DAAFBC6035C}" srcOrd="1" destOrd="0" presId="urn:microsoft.com/office/officeart/2005/8/layout/hierarchy1"/>
    <dgm:cxn modelId="{35C697D3-31B7-4B4A-93BC-B4E0EBDA934F}" type="presParOf" srcId="{E4EE8551-E232-4E6B-A6AF-65BC61754EEC}" destId="{B1F8DD21-4592-466F-9E30-C096C4AC67CA}" srcOrd="1" destOrd="0" presId="urn:microsoft.com/office/officeart/2005/8/layout/hierarchy1"/>
    <dgm:cxn modelId="{A9F498E7-861A-4655-9AB0-E8C313E92372}" type="presParOf" srcId="{B5888866-487D-4BC9-9D1A-FA43DEFA8D50}" destId="{473DD670-3586-4FEF-A628-4A239857B2DF}" srcOrd="1" destOrd="0" presId="urn:microsoft.com/office/officeart/2005/8/layout/hierarchy1"/>
    <dgm:cxn modelId="{2D789328-4B55-409A-8FE6-1F6351A835DC}" type="presParOf" srcId="{473DD670-3586-4FEF-A628-4A239857B2DF}" destId="{CA1D6EF3-0EE4-49EF-B6A4-0C74837D299D}" srcOrd="0" destOrd="0" presId="urn:microsoft.com/office/officeart/2005/8/layout/hierarchy1"/>
    <dgm:cxn modelId="{E54DC5AE-ADC5-49FD-948D-6B5438A34608}" type="presParOf" srcId="{CA1D6EF3-0EE4-49EF-B6A4-0C74837D299D}" destId="{7AAC527D-59E9-4AA1-A765-EDDA88F30C49}" srcOrd="0" destOrd="0" presId="urn:microsoft.com/office/officeart/2005/8/layout/hierarchy1"/>
    <dgm:cxn modelId="{A051618D-5CE7-4EBA-A412-A3D01866FE24}" type="presParOf" srcId="{CA1D6EF3-0EE4-49EF-B6A4-0C74837D299D}" destId="{A5F8EA73-522F-468E-B20C-3B1B8D7C8C55}" srcOrd="1" destOrd="0" presId="urn:microsoft.com/office/officeart/2005/8/layout/hierarchy1"/>
    <dgm:cxn modelId="{222B0C58-511A-4F73-B06F-A2C769BE8461}" type="presParOf" srcId="{473DD670-3586-4FEF-A628-4A239857B2DF}" destId="{BA5F502C-B67A-42EE-82A4-12BF94D5424E}" srcOrd="1" destOrd="0" presId="urn:microsoft.com/office/officeart/2005/8/layout/hierarchy1"/>
    <dgm:cxn modelId="{DEC9267D-9137-4FAC-952A-3F35E3F212CC}" type="presParOf" srcId="{BA5F502C-B67A-42EE-82A4-12BF94D5424E}" destId="{FE667F12-84D0-4768-911F-1FFF350D0FE0}" srcOrd="0" destOrd="0" presId="urn:microsoft.com/office/officeart/2005/8/layout/hierarchy1"/>
    <dgm:cxn modelId="{4463B824-EEF6-40BC-B473-C9B469A6F256}" type="presParOf" srcId="{BA5F502C-B67A-42EE-82A4-12BF94D5424E}" destId="{36BB0B93-B8F9-47AE-A9AB-B002D74F078D}" srcOrd="1" destOrd="0" presId="urn:microsoft.com/office/officeart/2005/8/layout/hierarchy1"/>
    <dgm:cxn modelId="{EC1DED88-4988-4E7E-B25C-8F623A21E2C2}" type="presParOf" srcId="{36BB0B93-B8F9-47AE-A9AB-B002D74F078D}" destId="{D508C43C-3078-4DA8-962C-8EAB88F5EFAA}" srcOrd="0" destOrd="0" presId="urn:microsoft.com/office/officeart/2005/8/layout/hierarchy1"/>
    <dgm:cxn modelId="{6DE3B593-806F-49F4-9E20-3A8009A9528F}" type="presParOf" srcId="{D508C43C-3078-4DA8-962C-8EAB88F5EFAA}" destId="{6A140780-FCEA-4137-86C7-2E633B18E1F6}" srcOrd="0" destOrd="0" presId="urn:microsoft.com/office/officeart/2005/8/layout/hierarchy1"/>
    <dgm:cxn modelId="{18B5B86F-596E-4394-B3B7-EECF7B4CB558}" type="presParOf" srcId="{D508C43C-3078-4DA8-962C-8EAB88F5EFAA}" destId="{CE626392-814A-4267-AB05-1C1A8B7FF115}" srcOrd="1" destOrd="0" presId="urn:microsoft.com/office/officeart/2005/8/layout/hierarchy1"/>
    <dgm:cxn modelId="{15A7BD22-FCDC-4383-A112-8341070D6A9C}" type="presParOf" srcId="{36BB0B93-B8F9-47AE-A9AB-B002D74F078D}" destId="{DCF3F298-B667-4F2D-97CD-E4AD33117376}" srcOrd="1" destOrd="0" presId="urn:microsoft.com/office/officeart/2005/8/layout/hierarchy1"/>
    <dgm:cxn modelId="{01F81C02-5AB1-4C56-90EF-DFC70C0A8594}" type="presParOf" srcId="{BA5F502C-B67A-42EE-82A4-12BF94D5424E}" destId="{0097FC03-350B-4BC7-9650-D7B41747E96E}" srcOrd="2" destOrd="0" presId="urn:microsoft.com/office/officeart/2005/8/layout/hierarchy1"/>
    <dgm:cxn modelId="{3D22CF00-8F82-4F23-B190-DCD01A65A869}" type="presParOf" srcId="{BA5F502C-B67A-42EE-82A4-12BF94D5424E}" destId="{BBF5808D-150F-48F1-BD15-434EE21C2AE6}" srcOrd="3" destOrd="0" presId="urn:microsoft.com/office/officeart/2005/8/layout/hierarchy1"/>
    <dgm:cxn modelId="{43A824AA-B9C5-4715-A424-F50E2B9C380C}" type="presParOf" srcId="{BBF5808D-150F-48F1-BD15-434EE21C2AE6}" destId="{80A357AE-1691-4A26-AC78-16270F98278B}" srcOrd="0" destOrd="0" presId="urn:microsoft.com/office/officeart/2005/8/layout/hierarchy1"/>
    <dgm:cxn modelId="{FED80F1A-D12B-409E-9856-FE4BB62A4E7F}" type="presParOf" srcId="{80A357AE-1691-4A26-AC78-16270F98278B}" destId="{3514A072-15BF-4F1D-B2A5-12611A6CBAC1}" srcOrd="0" destOrd="0" presId="urn:microsoft.com/office/officeart/2005/8/layout/hierarchy1"/>
    <dgm:cxn modelId="{BC43385A-1FE9-49BE-801A-7D34FFBC8759}" type="presParOf" srcId="{80A357AE-1691-4A26-AC78-16270F98278B}" destId="{B61A0494-F025-4CDF-BF13-825B4AD33F16}" srcOrd="1" destOrd="0" presId="urn:microsoft.com/office/officeart/2005/8/layout/hierarchy1"/>
    <dgm:cxn modelId="{9325CC7E-8BF6-4270-A1DE-BD15B45C0A69}" type="presParOf" srcId="{BBF5808D-150F-48F1-BD15-434EE21C2AE6}" destId="{79149F1E-0DE4-49A0-BB27-D0B9424AC39E}" srcOrd="1" destOrd="0" presId="urn:microsoft.com/office/officeart/2005/8/layout/hierarchy1"/>
    <dgm:cxn modelId="{CED61690-0C5F-4F07-9936-968344DB4ABB}" type="presParOf" srcId="{BA5F502C-B67A-42EE-82A4-12BF94D5424E}" destId="{A57942E2-F591-4E0F-903B-AB35E433B8AA}" srcOrd="4" destOrd="0" presId="urn:microsoft.com/office/officeart/2005/8/layout/hierarchy1"/>
    <dgm:cxn modelId="{1CD28FFE-B045-4E74-960A-DF72F480AE7F}" type="presParOf" srcId="{BA5F502C-B67A-42EE-82A4-12BF94D5424E}" destId="{FBA3042D-6728-46E7-91CD-644A5993CCC2}" srcOrd="5" destOrd="0" presId="urn:microsoft.com/office/officeart/2005/8/layout/hierarchy1"/>
    <dgm:cxn modelId="{C964F012-5B64-469F-B76D-E3258713C21F}" type="presParOf" srcId="{FBA3042D-6728-46E7-91CD-644A5993CCC2}" destId="{467B08AC-37E7-44C6-8E34-C1EE7BB776EF}" srcOrd="0" destOrd="0" presId="urn:microsoft.com/office/officeart/2005/8/layout/hierarchy1"/>
    <dgm:cxn modelId="{B34D919F-CA40-4201-8A55-9408BED3B7AF}" type="presParOf" srcId="{467B08AC-37E7-44C6-8E34-C1EE7BB776EF}" destId="{F4956809-4EC6-41A9-BA3C-6A2C0C6CAAD1}" srcOrd="0" destOrd="0" presId="urn:microsoft.com/office/officeart/2005/8/layout/hierarchy1"/>
    <dgm:cxn modelId="{EB7477A6-BE26-48AB-968B-2FDC23360961}" type="presParOf" srcId="{467B08AC-37E7-44C6-8E34-C1EE7BB776EF}" destId="{FCAD3725-54D6-4D16-B8C1-B5865A747170}" srcOrd="1" destOrd="0" presId="urn:microsoft.com/office/officeart/2005/8/layout/hierarchy1"/>
    <dgm:cxn modelId="{09C84F13-27EC-4B9F-8BDA-C543E9B8A778}" type="presParOf" srcId="{FBA3042D-6728-46E7-91CD-644A5993CCC2}" destId="{FC05B50B-B2F0-46AF-A4C7-A438C824D903}" srcOrd="1" destOrd="0" presId="urn:microsoft.com/office/officeart/2005/8/layout/hierarchy1"/>
    <dgm:cxn modelId="{1BA40834-E491-4FFA-B2C0-BE15A97FECB4}" type="presParOf" srcId="{BA5F502C-B67A-42EE-82A4-12BF94D5424E}" destId="{D2A6C8C4-CDF7-4753-8639-55CDEF152856}" srcOrd="6" destOrd="0" presId="urn:microsoft.com/office/officeart/2005/8/layout/hierarchy1"/>
    <dgm:cxn modelId="{21297424-D06B-4FFA-9E63-FCC9083912C0}" type="presParOf" srcId="{BA5F502C-B67A-42EE-82A4-12BF94D5424E}" destId="{128530FA-3B5A-421C-B95F-CD646E92F5A4}" srcOrd="7" destOrd="0" presId="urn:microsoft.com/office/officeart/2005/8/layout/hierarchy1"/>
    <dgm:cxn modelId="{7BDBF07B-3915-4428-945B-8D5E6CF20C14}" type="presParOf" srcId="{128530FA-3B5A-421C-B95F-CD646E92F5A4}" destId="{9C150FE7-25E5-472B-9141-CE31C75E3303}" srcOrd="0" destOrd="0" presId="urn:microsoft.com/office/officeart/2005/8/layout/hierarchy1"/>
    <dgm:cxn modelId="{FD04F839-9293-45A3-B8ED-50C763B2A300}" type="presParOf" srcId="{9C150FE7-25E5-472B-9141-CE31C75E3303}" destId="{4883DEC5-E2BF-487B-A4B2-BDC5345A7641}" srcOrd="0" destOrd="0" presId="urn:microsoft.com/office/officeart/2005/8/layout/hierarchy1"/>
    <dgm:cxn modelId="{AB5F49D8-39FD-42F7-8C1E-9A1EF4602851}" type="presParOf" srcId="{9C150FE7-25E5-472B-9141-CE31C75E3303}" destId="{0E1B45C9-0657-4D04-BB8E-74E002C08239}" srcOrd="1" destOrd="0" presId="urn:microsoft.com/office/officeart/2005/8/layout/hierarchy1"/>
    <dgm:cxn modelId="{5A73ACE0-84E7-4075-9F0F-5DDF5C49FC3D}" type="presParOf" srcId="{128530FA-3B5A-421C-B95F-CD646E92F5A4}" destId="{F3D53FDB-6DA3-44BF-B1CA-859514190AE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1839C4-152F-46C2-83C8-00040F2F407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952753-43E3-4781-990A-9FBDFE783FB1}">
      <dgm:prSet/>
      <dgm:spPr/>
      <dgm:t>
        <a:bodyPr/>
        <a:lstStyle/>
        <a:p>
          <a:r>
            <a:rPr lang="en-GB" b="1"/>
            <a:t>You've learned:</a:t>
          </a:r>
          <a:r>
            <a:rPr lang="en-GB"/>
            <a:t> The basics of Python, Pandas, and how to navigate the data analysis workflow: Load -&gt; Clean -&gt; Explore -&gt; Visualize.</a:t>
          </a:r>
          <a:endParaRPr lang="en-US"/>
        </a:p>
      </dgm:t>
    </dgm:pt>
    <dgm:pt modelId="{2014F382-9143-48C1-97B4-1D9FD37136BC}" type="parTrans" cxnId="{44D9DD34-8013-42F9-BDC9-18ACCB19D88A}">
      <dgm:prSet/>
      <dgm:spPr/>
      <dgm:t>
        <a:bodyPr/>
        <a:lstStyle/>
        <a:p>
          <a:endParaRPr lang="en-US"/>
        </a:p>
      </dgm:t>
    </dgm:pt>
    <dgm:pt modelId="{13DCCB1C-4D44-4DD3-917A-0C2CEAB43D1A}" type="sibTrans" cxnId="{44D9DD34-8013-42F9-BDC9-18ACCB19D88A}">
      <dgm:prSet/>
      <dgm:spPr/>
      <dgm:t>
        <a:bodyPr/>
        <a:lstStyle/>
        <a:p>
          <a:endParaRPr lang="en-US"/>
        </a:p>
      </dgm:t>
    </dgm:pt>
    <dgm:pt modelId="{EDC697C9-0E97-4857-BA16-767E917A7B43}">
      <dgm:prSet/>
      <dgm:spPr/>
      <dgm:t>
        <a:bodyPr/>
        <a:lstStyle/>
        <a:p>
          <a:r>
            <a:rPr lang="en-GB" b="1"/>
            <a:t>Remember:</a:t>
          </a:r>
          <a:r>
            <a:rPr lang="en-GB"/>
            <a:t> Data analysis is a skill. Practice is key!</a:t>
          </a:r>
          <a:endParaRPr lang="en-US"/>
        </a:p>
      </dgm:t>
    </dgm:pt>
    <dgm:pt modelId="{B49F990F-07FA-4117-9A6F-BFC3A0CD01BD}" type="parTrans" cxnId="{A241A7E1-BC5E-4CB0-ADB5-80E92CE11690}">
      <dgm:prSet/>
      <dgm:spPr/>
      <dgm:t>
        <a:bodyPr/>
        <a:lstStyle/>
        <a:p>
          <a:endParaRPr lang="en-US"/>
        </a:p>
      </dgm:t>
    </dgm:pt>
    <dgm:pt modelId="{A8062FE9-AE1A-4ED4-A38C-8A1138B4FD13}" type="sibTrans" cxnId="{A241A7E1-BC5E-4CB0-ADB5-80E92CE11690}">
      <dgm:prSet/>
      <dgm:spPr/>
      <dgm:t>
        <a:bodyPr/>
        <a:lstStyle/>
        <a:p>
          <a:endParaRPr lang="en-US"/>
        </a:p>
      </dgm:t>
    </dgm:pt>
    <dgm:pt modelId="{079F78CD-1480-4CBE-B5CC-08271DFFAF53}">
      <dgm:prSet/>
      <dgm:spPr/>
      <dgm:t>
        <a:bodyPr/>
        <a:lstStyle/>
        <a:p>
          <a:r>
            <a:rPr lang="en-GB" b="1"/>
            <a:t>Next Steps:</a:t>
          </a:r>
          <a:r>
            <a:rPr lang="en-GB"/>
            <a:t> Try your own projects. Find a dataset on something you love—sports, movies, music—and explore it!</a:t>
          </a:r>
          <a:endParaRPr lang="en-US"/>
        </a:p>
      </dgm:t>
    </dgm:pt>
    <dgm:pt modelId="{9BAE253A-F106-4941-B755-67191D51E08B}" type="parTrans" cxnId="{2E342832-A0AD-4AE3-9220-0DB2125F5499}">
      <dgm:prSet/>
      <dgm:spPr/>
      <dgm:t>
        <a:bodyPr/>
        <a:lstStyle/>
        <a:p>
          <a:endParaRPr lang="en-US"/>
        </a:p>
      </dgm:t>
    </dgm:pt>
    <dgm:pt modelId="{9A66AF74-0BD6-4408-BB1C-7F94EC7A0E3E}" type="sibTrans" cxnId="{2E342832-A0AD-4AE3-9220-0DB2125F5499}">
      <dgm:prSet/>
      <dgm:spPr/>
      <dgm:t>
        <a:bodyPr/>
        <a:lstStyle/>
        <a:p>
          <a:endParaRPr lang="en-US"/>
        </a:p>
      </dgm:t>
    </dgm:pt>
    <dgm:pt modelId="{147F5FDC-9DDC-44A8-820C-2AEE69E5BBCD}" type="pres">
      <dgm:prSet presAssocID="{621839C4-152F-46C2-83C8-00040F2F407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29BED4F-3EF7-45FF-9C8E-6B7DA98DA334}" type="pres">
      <dgm:prSet presAssocID="{26952753-43E3-4781-990A-9FBDFE783FB1}" presName="hierRoot1" presStyleCnt="0"/>
      <dgm:spPr/>
    </dgm:pt>
    <dgm:pt modelId="{86EA2FE8-9480-4770-B2F5-AD50B57B384E}" type="pres">
      <dgm:prSet presAssocID="{26952753-43E3-4781-990A-9FBDFE783FB1}" presName="composite" presStyleCnt="0"/>
      <dgm:spPr/>
    </dgm:pt>
    <dgm:pt modelId="{98AFEA4B-58EA-4261-87A1-F0350C891207}" type="pres">
      <dgm:prSet presAssocID="{26952753-43E3-4781-990A-9FBDFE783FB1}" presName="background" presStyleLbl="node0" presStyleIdx="0" presStyleCnt="3"/>
      <dgm:spPr/>
    </dgm:pt>
    <dgm:pt modelId="{2BB7F415-0471-4A2E-AE50-D4CC6A8B9C22}" type="pres">
      <dgm:prSet presAssocID="{26952753-43E3-4781-990A-9FBDFE783FB1}" presName="text" presStyleLbl="fgAcc0" presStyleIdx="0" presStyleCnt="3">
        <dgm:presLayoutVars>
          <dgm:chPref val="3"/>
        </dgm:presLayoutVars>
      </dgm:prSet>
      <dgm:spPr/>
    </dgm:pt>
    <dgm:pt modelId="{29FE0872-4789-4596-A00C-4C51B18B5211}" type="pres">
      <dgm:prSet presAssocID="{26952753-43E3-4781-990A-9FBDFE783FB1}" presName="hierChild2" presStyleCnt="0"/>
      <dgm:spPr/>
    </dgm:pt>
    <dgm:pt modelId="{9AABF5A0-57B5-4025-B912-CFC4E8E84D46}" type="pres">
      <dgm:prSet presAssocID="{EDC697C9-0E97-4857-BA16-767E917A7B43}" presName="hierRoot1" presStyleCnt="0"/>
      <dgm:spPr/>
    </dgm:pt>
    <dgm:pt modelId="{463E12C4-EFB8-4CD0-9FCB-BD7811BAE69D}" type="pres">
      <dgm:prSet presAssocID="{EDC697C9-0E97-4857-BA16-767E917A7B43}" presName="composite" presStyleCnt="0"/>
      <dgm:spPr/>
    </dgm:pt>
    <dgm:pt modelId="{44D47203-95E6-4733-9F5A-C9782C6D6E90}" type="pres">
      <dgm:prSet presAssocID="{EDC697C9-0E97-4857-BA16-767E917A7B43}" presName="background" presStyleLbl="node0" presStyleIdx="1" presStyleCnt="3"/>
      <dgm:spPr/>
    </dgm:pt>
    <dgm:pt modelId="{0FD446E3-DC54-4572-8D08-7796481F3FB8}" type="pres">
      <dgm:prSet presAssocID="{EDC697C9-0E97-4857-BA16-767E917A7B43}" presName="text" presStyleLbl="fgAcc0" presStyleIdx="1" presStyleCnt="3">
        <dgm:presLayoutVars>
          <dgm:chPref val="3"/>
        </dgm:presLayoutVars>
      </dgm:prSet>
      <dgm:spPr/>
    </dgm:pt>
    <dgm:pt modelId="{0DC5008C-085D-4B96-BDA9-4D8658CD61D5}" type="pres">
      <dgm:prSet presAssocID="{EDC697C9-0E97-4857-BA16-767E917A7B43}" presName="hierChild2" presStyleCnt="0"/>
      <dgm:spPr/>
    </dgm:pt>
    <dgm:pt modelId="{96BE0D6F-21B6-4211-BB20-CF61AAEA93FF}" type="pres">
      <dgm:prSet presAssocID="{079F78CD-1480-4CBE-B5CC-08271DFFAF53}" presName="hierRoot1" presStyleCnt="0"/>
      <dgm:spPr/>
    </dgm:pt>
    <dgm:pt modelId="{84B2FBD2-E198-4BFD-87E0-5D24F6C75D6D}" type="pres">
      <dgm:prSet presAssocID="{079F78CD-1480-4CBE-B5CC-08271DFFAF53}" presName="composite" presStyleCnt="0"/>
      <dgm:spPr/>
    </dgm:pt>
    <dgm:pt modelId="{3CED6084-E360-400B-A0A5-B503CA9C53AA}" type="pres">
      <dgm:prSet presAssocID="{079F78CD-1480-4CBE-B5CC-08271DFFAF53}" presName="background" presStyleLbl="node0" presStyleIdx="2" presStyleCnt="3"/>
      <dgm:spPr/>
    </dgm:pt>
    <dgm:pt modelId="{1CA1AD7B-35FB-4C49-8F3C-0FEBE3A93869}" type="pres">
      <dgm:prSet presAssocID="{079F78CD-1480-4CBE-B5CC-08271DFFAF53}" presName="text" presStyleLbl="fgAcc0" presStyleIdx="2" presStyleCnt="3">
        <dgm:presLayoutVars>
          <dgm:chPref val="3"/>
        </dgm:presLayoutVars>
      </dgm:prSet>
      <dgm:spPr/>
    </dgm:pt>
    <dgm:pt modelId="{C0F29F21-BD1D-4C82-A568-F9BE0DC064CE}" type="pres">
      <dgm:prSet presAssocID="{079F78CD-1480-4CBE-B5CC-08271DFFAF53}" presName="hierChild2" presStyleCnt="0"/>
      <dgm:spPr/>
    </dgm:pt>
  </dgm:ptLst>
  <dgm:cxnLst>
    <dgm:cxn modelId="{2E342832-A0AD-4AE3-9220-0DB2125F5499}" srcId="{621839C4-152F-46C2-83C8-00040F2F4078}" destId="{079F78CD-1480-4CBE-B5CC-08271DFFAF53}" srcOrd="2" destOrd="0" parTransId="{9BAE253A-F106-4941-B755-67191D51E08B}" sibTransId="{9A66AF74-0BD6-4408-BB1C-7F94EC7A0E3E}"/>
    <dgm:cxn modelId="{44D9DD34-8013-42F9-BDC9-18ACCB19D88A}" srcId="{621839C4-152F-46C2-83C8-00040F2F4078}" destId="{26952753-43E3-4781-990A-9FBDFE783FB1}" srcOrd="0" destOrd="0" parTransId="{2014F382-9143-48C1-97B4-1D9FD37136BC}" sibTransId="{13DCCB1C-4D44-4DD3-917A-0C2CEAB43D1A}"/>
    <dgm:cxn modelId="{CFBCF440-75A3-476D-8B25-0993278E4671}" type="presOf" srcId="{079F78CD-1480-4CBE-B5CC-08271DFFAF53}" destId="{1CA1AD7B-35FB-4C49-8F3C-0FEBE3A93869}" srcOrd="0" destOrd="0" presId="urn:microsoft.com/office/officeart/2005/8/layout/hierarchy1"/>
    <dgm:cxn modelId="{0CF9708A-A9A9-489A-B3C7-C2CB187F3C6C}" type="presOf" srcId="{621839C4-152F-46C2-83C8-00040F2F4078}" destId="{147F5FDC-9DDC-44A8-820C-2AEE69E5BBCD}" srcOrd="0" destOrd="0" presId="urn:microsoft.com/office/officeart/2005/8/layout/hierarchy1"/>
    <dgm:cxn modelId="{3E852DCF-4F12-4A60-B6A1-CD32B1D5DBED}" type="presOf" srcId="{26952753-43E3-4781-990A-9FBDFE783FB1}" destId="{2BB7F415-0471-4A2E-AE50-D4CC6A8B9C22}" srcOrd="0" destOrd="0" presId="urn:microsoft.com/office/officeart/2005/8/layout/hierarchy1"/>
    <dgm:cxn modelId="{A241A7E1-BC5E-4CB0-ADB5-80E92CE11690}" srcId="{621839C4-152F-46C2-83C8-00040F2F4078}" destId="{EDC697C9-0E97-4857-BA16-767E917A7B43}" srcOrd="1" destOrd="0" parTransId="{B49F990F-07FA-4117-9A6F-BFC3A0CD01BD}" sibTransId="{A8062FE9-AE1A-4ED4-A38C-8A1138B4FD13}"/>
    <dgm:cxn modelId="{8747BDED-0C85-469F-9E75-F8445233DDD5}" type="presOf" srcId="{EDC697C9-0E97-4857-BA16-767E917A7B43}" destId="{0FD446E3-DC54-4572-8D08-7796481F3FB8}" srcOrd="0" destOrd="0" presId="urn:microsoft.com/office/officeart/2005/8/layout/hierarchy1"/>
    <dgm:cxn modelId="{06E8785E-C002-4A64-8624-00FB0239CE39}" type="presParOf" srcId="{147F5FDC-9DDC-44A8-820C-2AEE69E5BBCD}" destId="{E29BED4F-3EF7-45FF-9C8E-6B7DA98DA334}" srcOrd="0" destOrd="0" presId="urn:microsoft.com/office/officeart/2005/8/layout/hierarchy1"/>
    <dgm:cxn modelId="{67E4E7B2-E319-4FFD-8FAB-01982CF9675E}" type="presParOf" srcId="{E29BED4F-3EF7-45FF-9C8E-6B7DA98DA334}" destId="{86EA2FE8-9480-4770-B2F5-AD50B57B384E}" srcOrd="0" destOrd="0" presId="urn:microsoft.com/office/officeart/2005/8/layout/hierarchy1"/>
    <dgm:cxn modelId="{E4280F97-1D58-4B29-886D-275B8D30A820}" type="presParOf" srcId="{86EA2FE8-9480-4770-B2F5-AD50B57B384E}" destId="{98AFEA4B-58EA-4261-87A1-F0350C891207}" srcOrd="0" destOrd="0" presId="urn:microsoft.com/office/officeart/2005/8/layout/hierarchy1"/>
    <dgm:cxn modelId="{ACD7A81E-2841-40A5-BF01-A58CCAF6D96A}" type="presParOf" srcId="{86EA2FE8-9480-4770-B2F5-AD50B57B384E}" destId="{2BB7F415-0471-4A2E-AE50-D4CC6A8B9C22}" srcOrd="1" destOrd="0" presId="urn:microsoft.com/office/officeart/2005/8/layout/hierarchy1"/>
    <dgm:cxn modelId="{9ADF8BF7-29EA-442B-A775-7F5C89A047E9}" type="presParOf" srcId="{E29BED4F-3EF7-45FF-9C8E-6B7DA98DA334}" destId="{29FE0872-4789-4596-A00C-4C51B18B5211}" srcOrd="1" destOrd="0" presId="urn:microsoft.com/office/officeart/2005/8/layout/hierarchy1"/>
    <dgm:cxn modelId="{721E31BD-0113-4D01-A7C0-80A60019A7D9}" type="presParOf" srcId="{147F5FDC-9DDC-44A8-820C-2AEE69E5BBCD}" destId="{9AABF5A0-57B5-4025-B912-CFC4E8E84D46}" srcOrd="1" destOrd="0" presId="urn:microsoft.com/office/officeart/2005/8/layout/hierarchy1"/>
    <dgm:cxn modelId="{74718AA7-71ED-4432-8C30-6B95837501BD}" type="presParOf" srcId="{9AABF5A0-57B5-4025-B912-CFC4E8E84D46}" destId="{463E12C4-EFB8-4CD0-9FCB-BD7811BAE69D}" srcOrd="0" destOrd="0" presId="urn:microsoft.com/office/officeart/2005/8/layout/hierarchy1"/>
    <dgm:cxn modelId="{182DAA12-34AB-4646-8E7C-0787E6A5941B}" type="presParOf" srcId="{463E12C4-EFB8-4CD0-9FCB-BD7811BAE69D}" destId="{44D47203-95E6-4733-9F5A-C9782C6D6E90}" srcOrd="0" destOrd="0" presId="urn:microsoft.com/office/officeart/2005/8/layout/hierarchy1"/>
    <dgm:cxn modelId="{164DB2BA-447F-471D-A71E-C22F030DF0A7}" type="presParOf" srcId="{463E12C4-EFB8-4CD0-9FCB-BD7811BAE69D}" destId="{0FD446E3-DC54-4572-8D08-7796481F3FB8}" srcOrd="1" destOrd="0" presId="urn:microsoft.com/office/officeart/2005/8/layout/hierarchy1"/>
    <dgm:cxn modelId="{D497ECE6-009B-4A15-8A85-33719DFA4783}" type="presParOf" srcId="{9AABF5A0-57B5-4025-B912-CFC4E8E84D46}" destId="{0DC5008C-085D-4B96-BDA9-4D8658CD61D5}" srcOrd="1" destOrd="0" presId="urn:microsoft.com/office/officeart/2005/8/layout/hierarchy1"/>
    <dgm:cxn modelId="{EC59B614-91B7-4F9A-B5E1-6C1D7ACB35C7}" type="presParOf" srcId="{147F5FDC-9DDC-44A8-820C-2AEE69E5BBCD}" destId="{96BE0D6F-21B6-4211-BB20-CF61AAEA93FF}" srcOrd="2" destOrd="0" presId="urn:microsoft.com/office/officeart/2005/8/layout/hierarchy1"/>
    <dgm:cxn modelId="{8B3B7A33-799E-415A-8D7D-FFCA39B9C41D}" type="presParOf" srcId="{96BE0D6F-21B6-4211-BB20-CF61AAEA93FF}" destId="{84B2FBD2-E198-4BFD-87E0-5D24F6C75D6D}" srcOrd="0" destOrd="0" presId="urn:microsoft.com/office/officeart/2005/8/layout/hierarchy1"/>
    <dgm:cxn modelId="{B6B9405F-D6D4-4C71-B8A0-E954C43E7EA2}" type="presParOf" srcId="{84B2FBD2-E198-4BFD-87E0-5D24F6C75D6D}" destId="{3CED6084-E360-400B-A0A5-B503CA9C53AA}" srcOrd="0" destOrd="0" presId="urn:microsoft.com/office/officeart/2005/8/layout/hierarchy1"/>
    <dgm:cxn modelId="{5C78FDE1-9D71-4A5B-8312-B02FC2848A31}" type="presParOf" srcId="{84B2FBD2-E198-4BFD-87E0-5D24F6C75D6D}" destId="{1CA1AD7B-35FB-4C49-8F3C-0FEBE3A93869}" srcOrd="1" destOrd="0" presId="urn:microsoft.com/office/officeart/2005/8/layout/hierarchy1"/>
    <dgm:cxn modelId="{C3515F54-E8CF-48DF-A4DD-1E145ED25F58}" type="presParOf" srcId="{96BE0D6F-21B6-4211-BB20-CF61AAEA93FF}" destId="{C0F29F21-BD1D-4C82-A568-F9BE0DC064C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072B4B-200E-4516-B193-0C910555D071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2AC36FD4-14C5-4662-B829-7E6D2B901596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1"/>
            <a:t>Any Questions?</a:t>
          </a:r>
          <a:endParaRPr lang="en-US"/>
        </a:p>
      </dgm:t>
    </dgm:pt>
    <dgm:pt modelId="{CB7CCA83-5BFF-4F80-AA2B-0BFDA2CCE2D6}" type="parTrans" cxnId="{31CFD712-D832-4BB1-BAD5-BEB3D5C2A171}">
      <dgm:prSet/>
      <dgm:spPr/>
      <dgm:t>
        <a:bodyPr/>
        <a:lstStyle/>
        <a:p>
          <a:endParaRPr lang="en-US"/>
        </a:p>
      </dgm:t>
    </dgm:pt>
    <dgm:pt modelId="{898C8ABF-D24E-4140-B560-E9D056BAF1EE}" type="sibTrans" cxnId="{31CFD712-D832-4BB1-BAD5-BEB3D5C2A17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6BB7F9F-9E08-4EA5-8E5F-B9D83CEFDDF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1"/>
            <a:t>Contact Info / Further Resources</a:t>
          </a:r>
          <a:endParaRPr lang="en-US"/>
        </a:p>
      </dgm:t>
    </dgm:pt>
    <dgm:pt modelId="{1865CF8A-4113-44B8-AA64-AD9BE7F1C99B}" type="parTrans" cxnId="{C7C053DC-6F31-4C57-A044-D76C5847E78C}">
      <dgm:prSet/>
      <dgm:spPr/>
      <dgm:t>
        <a:bodyPr/>
        <a:lstStyle/>
        <a:p>
          <a:endParaRPr lang="en-US"/>
        </a:p>
      </dgm:t>
    </dgm:pt>
    <dgm:pt modelId="{868B91D8-E294-4E38-ACB6-3D74969E83B9}" type="sibTrans" cxnId="{C7C053DC-6F31-4C57-A044-D76C5847E78C}">
      <dgm:prSet/>
      <dgm:spPr/>
      <dgm:t>
        <a:bodyPr/>
        <a:lstStyle/>
        <a:p>
          <a:endParaRPr lang="en-US"/>
        </a:p>
      </dgm:t>
    </dgm:pt>
    <dgm:pt modelId="{69A3E92C-B8C5-4AD8-8F18-46B7FCE042A4}" type="pres">
      <dgm:prSet presAssocID="{E0072B4B-200E-4516-B193-0C910555D071}" presName="root" presStyleCnt="0">
        <dgm:presLayoutVars>
          <dgm:dir/>
          <dgm:resizeHandles val="exact"/>
        </dgm:presLayoutVars>
      </dgm:prSet>
      <dgm:spPr/>
    </dgm:pt>
    <dgm:pt modelId="{5D696721-7A78-49A5-BF95-A04491C570AB}" type="pres">
      <dgm:prSet presAssocID="{E0072B4B-200E-4516-B193-0C910555D071}" presName="container" presStyleCnt="0">
        <dgm:presLayoutVars>
          <dgm:dir/>
          <dgm:resizeHandles val="exact"/>
        </dgm:presLayoutVars>
      </dgm:prSet>
      <dgm:spPr/>
    </dgm:pt>
    <dgm:pt modelId="{EA1C3D9A-D667-473E-AF49-08028E626AA5}" type="pres">
      <dgm:prSet presAssocID="{2AC36FD4-14C5-4662-B829-7E6D2B901596}" presName="compNode" presStyleCnt="0"/>
      <dgm:spPr/>
    </dgm:pt>
    <dgm:pt modelId="{489584EA-9ABC-4883-A20F-FA69DAD0EC85}" type="pres">
      <dgm:prSet presAssocID="{2AC36FD4-14C5-4662-B829-7E6D2B901596}" presName="iconBgRect" presStyleLbl="bgShp" presStyleIdx="0" presStyleCnt="2"/>
      <dgm:spPr/>
    </dgm:pt>
    <dgm:pt modelId="{FF3BA76A-B060-4B3C-A3AE-AFF56C3292B8}" type="pres">
      <dgm:prSet presAssocID="{2AC36FD4-14C5-4662-B829-7E6D2B90159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D6D60BAF-64C4-444B-B9DA-DE86A4FED0D8}" type="pres">
      <dgm:prSet presAssocID="{2AC36FD4-14C5-4662-B829-7E6D2B901596}" presName="spaceRect" presStyleCnt="0"/>
      <dgm:spPr/>
    </dgm:pt>
    <dgm:pt modelId="{F80DDFD3-8E41-403E-8409-D053D390E3F3}" type="pres">
      <dgm:prSet presAssocID="{2AC36FD4-14C5-4662-B829-7E6D2B901596}" presName="textRect" presStyleLbl="revTx" presStyleIdx="0" presStyleCnt="2">
        <dgm:presLayoutVars>
          <dgm:chMax val="1"/>
          <dgm:chPref val="1"/>
        </dgm:presLayoutVars>
      </dgm:prSet>
      <dgm:spPr/>
    </dgm:pt>
    <dgm:pt modelId="{51FEF04F-825F-49A3-BB58-10D7F2FD8457}" type="pres">
      <dgm:prSet presAssocID="{898C8ABF-D24E-4140-B560-E9D056BAF1EE}" presName="sibTrans" presStyleLbl="sibTrans2D1" presStyleIdx="0" presStyleCnt="0"/>
      <dgm:spPr/>
    </dgm:pt>
    <dgm:pt modelId="{61CBB0D2-07E3-450D-916C-BA2C0967CE25}" type="pres">
      <dgm:prSet presAssocID="{D6BB7F9F-9E08-4EA5-8E5F-B9D83CEFDDFA}" presName="compNode" presStyleCnt="0"/>
      <dgm:spPr/>
    </dgm:pt>
    <dgm:pt modelId="{253D6E50-88AE-47FF-8CAA-D8A235AA8169}" type="pres">
      <dgm:prSet presAssocID="{D6BB7F9F-9E08-4EA5-8E5F-B9D83CEFDDFA}" presName="iconBgRect" presStyleLbl="bgShp" presStyleIdx="1" presStyleCnt="2"/>
      <dgm:spPr/>
    </dgm:pt>
    <dgm:pt modelId="{6B40569B-73C7-4042-83FE-7F6C162D388A}" type="pres">
      <dgm:prSet presAssocID="{D6BB7F9F-9E08-4EA5-8E5F-B9D83CEFDDF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ceiver"/>
        </a:ext>
      </dgm:extLst>
    </dgm:pt>
    <dgm:pt modelId="{AC3E894A-B631-4293-9CE1-6DDE070AB15E}" type="pres">
      <dgm:prSet presAssocID="{D6BB7F9F-9E08-4EA5-8E5F-B9D83CEFDDFA}" presName="spaceRect" presStyleCnt="0"/>
      <dgm:spPr/>
    </dgm:pt>
    <dgm:pt modelId="{91936ECB-9437-4C35-BE1B-182DA9D8BA40}" type="pres">
      <dgm:prSet presAssocID="{D6BB7F9F-9E08-4EA5-8E5F-B9D83CEFDDFA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31CFD712-D832-4BB1-BAD5-BEB3D5C2A171}" srcId="{E0072B4B-200E-4516-B193-0C910555D071}" destId="{2AC36FD4-14C5-4662-B829-7E6D2B901596}" srcOrd="0" destOrd="0" parTransId="{CB7CCA83-5BFF-4F80-AA2B-0BFDA2CCE2D6}" sibTransId="{898C8ABF-D24E-4140-B560-E9D056BAF1EE}"/>
    <dgm:cxn modelId="{07B0466B-D480-49DF-B03B-ACEAA8CDCF2E}" type="presOf" srcId="{E0072B4B-200E-4516-B193-0C910555D071}" destId="{69A3E92C-B8C5-4AD8-8F18-46B7FCE042A4}" srcOrd="0" destOrd="0" presId="urn:microsoft.com/office/officeart/2018/2/layout/IconCircleList"/>
    <dgm:cxn modelId="{A9BFD851-0445-4D4E-B3DD-6927C9F14BC2}" type="presOf" srcId="{898C8ABF-D24E-4140-B560-E9D056BAF1EE}" destId="{51FEF04F-825F-49A3-BB58-10D7F2FD8457}" srcOrd="0" destOrd="0" presId="urn:microsoft.com/office/officeart/2018/2/layout/IconCircleList"/>
    <dgm:cxn modelId="{3E2C748D-32BC-4157-9EB0-1742A0F1B1B7}" type="presOf" srcId="{2AC36FD4-14C5-4662-B829-7E6D2B901596}" destId="{F80DDFD3-8E41-403E-8409-D053D390E3F3}" srcOrd="0" destOrd="0" presId="urn:microsoft.com/office/officeart/2018/2/layout/IconCircleList"/>
    <dgm:cxn modelId="{EF610097-3B51-4991-A0E4-BDF01FA67008}" type="presOf" srcId="{D6BB7F9F-9E08-4EA5-8E5F-B9D83CEFDDFA}" destId="{91936ECB-9437-4C35-BE1B-182DA9D8BA40}" srcOrd="0" destOrd="0" presId="urn:microsoft.com/office/officeart/2018/2/layout/IconCircleList"/>
    <dgm:cxn modelId="{C7C053DC-6F31-4C57-A044-D76C5847E78C}" srcId="{E0072B4B-200E-4516-B193-0C910555D071}" destId="{D6BB7F9F-9E08-4EA5-8E5F-B9D83CEFDDFA}" srcOrd="1" destOrd="0" parTransId="{1865CF8A-4113-44B8-AA64-AD9BE7F1C99B}" sibTransId="{868B91D8-E294-4E38-ACB6-3D74969E83B9}"/>
    <dgm:cxn modelId="{63123540-C8E0-4D11-8DCB-87A29C6F9D09}" type="presParOf" srcId="{69A3E92C-B8C5-4AD8-8F18-46B7FCE042A4}" destId="{5D696721-7A78-49A5-BF95-A04491C570AB}" srcOrd="0" destOrd="0" presId="urn:microsoft.com/office/officeart/2018/2/layout/IconCircleList"/>
    <dgm:cxn modelId="{797CE15B-A99B-4343-AFAF-597F5E8637C4}" type="presParOf" srcId="{5D696721-7A78-49A5-BF95-A04491C570AB}" destId="{EA1C3D9A-D667-473E-AF49-08028E626AA5}" srcOrd="0" destOrd="0" presId="urn:microsoft.com/office/officeart/2018/2/layout/IconCircleList"/>
    <dgm:cxn modelId="{70B1E7F3-7C18-45EB-8E30-6331172E1011}" type="presParOf" srcId="{EA1C3D9A-D667-473E-AF49-08028E626AA5}" destId="{489584EA-9ABC-4883-A20F-FA69DAD0EC85}" srcOrd="0" destOrd="0" presId="urn:microsoft.com/office/officeart/2018/2/layout/IconCircleList"/>
    <dgm:cxn modelId="{C0D18A10-6F92-4DC6-951F-43F72622BD9D}" type="presParOf" srcId="{EA1C3D9A-D667-473E-AF49-08028E626AA5}" destId="{FF3BA76A-B060-4B3C-A3AE-AFF56C3292B8}" srcOrd="1" destOrd="0" presId="urn:microsoft.com/office/officeart/2018/2/layout/IconCircleList"/>
    <dgm:cxn modelId="{8F98B616-4967-4483-B983-5C2142479F31}" type="presParOf" srcId="{EA1C3D9A-D667-473E-AF49-08028E626AA5}" destId="{D6D60BAF-64C4-444B-B9DA-DE86A4FED0D8}" srcOrd="2" destOrd="0" presId="urn:microsoft.com/office/officeart/2018/2/layout/IconCircleList"/>
    <dgm:cxn modelId="{D62735CF-88FA-4A8A-9AAC-599774DE1FC5}" type="presParOf" srcId="{EA1C3D9A-D667-473E-AF49-08028E626AA5}" destId="{F80DDFD3-8E41-403E-8409-D053D390E3F3}" srcOrd="3" destOrd="0" presId="urn:microsoft.com/office/officeart/2018/2/layout/IconCircleList"/>
    <dgm:cxn modelId="{B2CE964D-569E-4D95-97A7-32EE44957B0F}" type="presParOf" srcId="{5D696721-7A78-49A5-BF95-A04491C570AB}" destId="{51FEF04F-825F-49A3-BB58-10D7F2FD8457}" srcOrd="1" destOrd="0" presId="urn:microsoft.com/office/officeart/2018/2/layout/IconCircleList"/>
    <dgm:cxn modelId="{78760D77-2141-4C69-A107-5CF5B0DCE1AC}" type="presParOf" srcId="{5D696721-7A78-49A5-BF95-A04491C570AB}" destId="{61CBB0D2-07E3-450D-916C-BA2C0967CE25}" srcOrd="2" destOrd="0" presId="urn:microsoft.com/office/officeart/2018/2/layout/IconCircleList"/>
    <dgm:cxn modelId="{087F9BFD-2B79-4169-BB34-3B75E2E623B3}" type="presParOf" srcId="{61CBB0D2-07E3-450D-916C-BA2C0967CE25}" destId="{253D6E50-88AE-47FF-8CAA-D8A235AA8169}" srcOrd="0" destOrd="0" presId="urn:microsoft.com/office/officeart/2018/2/layout/IconCircleList"/>
    <dgm:cxn modelId="{36CA2705-7678-4568-A936-68BD3FBB7273}" type="presParOf" srcId="{61CBB0D2-07E3-450D-916C-BA2C0967CE25}" destId="{6B40569B-73C7-4042-83FE-7F6C162D388A}" srcOrd="1" destOrd="0" presId="urn:microsoft.com/office/officeart/2018/2/layout/IconCircleList"/>
    <dgm:cxn modelId="{57560DDE-D067-4505-82F7-335494A10536}" type="presParOf" srcId="{61CBB0D2-07E3-450D-916C-BA2C0967CE25}" destId="{AC3E894A-B631-4293-9CE1-6DDE070AB15E}" srcOrd="2" destOrd="0" presId="urn:microsoft.com/office/officeart/2018/2/layout/IconCircleList"/>
    <dgm:cxn modelId="{E63B1CEE-890F-49B0-B3EA-AABCD30A698B}" type="presParOf" srcId="{61CBB0D2-07E3-450D-916C-BA2C0967CE25}" destId="{91936ECB-9437-4C35-BE1B-182DA9D8BA40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A6C8C4-CDF7-4753-8639-55CDEF152856}">
      <dsp:nvSpPr>
        <dsp:cNvPr id="0" name=""/>
        <dsp:cNvSpPr/>
      </dsp:nvSpPr>
      <dsp:spPr>
        <a:xfrm>
          <a:off x="5295406" y="1371636"/>
          <a:ext cx="3957176" cy="627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7794"/>
              </a:lnTo>
              <a:lnTo>
                <a:pt x="3957176" y="427794"/>
              </a:lnTo>
              <a:lnTo>
                <a:pt x="3957176" y="6277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7942E2-F591-4E0F-903B-AB35E433B8AA}">
      <dsp:nvSpPr>
        <dsp:cNvPr id="0" name=""/>
        <dsp:cNvSpPr/>
      </dsp:nvSpPr>
      <dsp:spPr>
        <a:xfrm>
          <a:off x="5295406" y="1371636"/>
          <a:ext cx="1319058" cy="627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7794"/>
              </a:lnTo>
              <a:lnTo>
                <a:pt x="1319058" y="427794"/>
              </a:lnTo>
              <a:lnTo>
                <a:pt x="1319058" y="6277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97FC03-350B-4BC7-9650-D7B41747E96E}">
      <dsp:nvSpPr>
        <dsp:cNvPr id="0" name=""/>
        <dsp:cNvSpPr/>
      </dsp:nvSpPr>
      <dsp:spPr>
        <a:xfrm>
          <a:off x="3976347" y="1371636"/>
          <a:ext cx="1319058" cy="627752"/>
        </a:xfrm>
        <a:custGeom>
          <a:avLst/>
          <a:gdLst/>
          <a:ahLst/>
          <a:cxnLst/>
          <a:rect l="0" t="0" r="0" b="0"/>
          <a:pathLst>
            <a:path>
              <a:moveTo>
                <a:pt x="1319058" y="0"/>
              </a:moveTo>
              <a:lnTo>
                <a:pt x="1319058" y="427794"/>
              </a:lnTo>
              <a:lnTo>
                <a:pt x="0" y="427794"/>
              </a:lnTo>
              <a:lnTo>
                <a:pt x="0" y="6277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667F12-84D0-4768-911F-1FFF350D0FE0}">
      <dsp:nvSpPr>
        <dsp:cNvPr id="0" name=""/>
        <dsp:cNvSpPr/>
      </dsp:nvSpPr>
      <dsp:spPr>
        <a:xfrm>
          <a:off x="1338229" y="1371636"/>
          <a:ext cx="3957176" cy="627752"/>
        </a:xfrm>
        <a:custGeom>
          <a:avLst/>
          <a:gdLst/>
          <a:ahLst/>
          <a:cxnLst/>
          <a:rect l="0" t="0" r="0" b="0"/>
          <a:pathLst>
            <a:path>
              <a:moveTo>
                <a:pt x="3957176" y="0"/>
              </a:moveTo>
              <a:lnTo>
                <a:pt x="3957176" y="427794"/>
              </a:lnTo>
              <a:lnTo>
                <a:pt x="0" y="427794"/>
              </a:lnTo>
              <a:lnTo>
                <a:pt x="0" y="6277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C88D33-995F-4473-989C-C2AFFA64C66F}">
      <dsp:nvSpPr>
        <dsp:cNvPr id="0" name=""/>
        <dsp:cNvSpPr/>
      </dsp:nvSpPr>
      <dsp:spPr>
        <a:xfrm>
          <a:off x="1578058" y="1014"/>
          <a:ext cx="2158460" cy="13706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186C3D-CF60-48AA-9F83-2DAAFBC6035C}">
      <dsp:nvSpPr>
        <dsp:cNvPr id="0" name=""/>
        <dsp:cNvSpPr/>
      </dsp:nvSpPr>
      <dsp:spPr>
        <a:xfrm>
          <a:off x="1817887" y="228852"/>
          <a:ext cx="2158460" cy="13706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b="1" kern="1200"/>
            <a:t>The Dataset:</a:t>
          </a:r>
          <a:r>
            <a:rPr lang="en-GB" sz="1400" kern="1200"/>
            <a:t> A classic practice dataset containing sales, profit, and customer information for a furniture store.</a:t>
          </a:r>
          <a:endParaRPr lang="en-US" sz="1400" kern="1200"/>
        </a:p>
      </dsp:txBody>
      <dsp:txXfrm>
        <a:off x="1858031" y="268996"/>
        <a:ext cx="2078172" cy="1290334"/>
      </dsp:txXfrm>
    </dsp:sp>
    <dsp:sp modelId="{7AAC527D-59E9-4AA1-A765-EDDA88F30C49}">
      <dsp:nvSpPr>
        <dsp:cNvPr id="0" name=""/>
        <dsp:cNvSpPr/>
      </dsp:nvSpPr>
      <dsp:spPr>
        <a:xfrm>
          <a:off x="4216176" y="1014"/>
          <a:ext cx="2158460" cy="13706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F8EA73-522F-468E-B20C-3B1B8D7C8C55}">
      <dsp:nvSpPr>
        <dsp:cNvPr id="0" name=""/>
        <dsp:cNvSpPr/>
      </dsp:nvSpPr>
      <dsp:spPr>
        <a:xfrm>
          <a:off x="4456004" y="228852"/>
          <a:ext cx="2158460" cy="13706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b="1" kern="1200"/>
            <a:t>Possible Questions We Can Answer:</a:t>
          </a:r>
          <a:endParaRPr lang="en-US" sz="1400" kern="1200"/>
        </a:p>
      </dsp:txBody>
      <dsp:txXfrm>
        <a:off x="4496148" y="268996"/>
        <a:ext cx="2078172" cy="1290334"/>
      </dsp:txXfrm>
    </dsp:sp>
    <dsp:sp modelId="{6A140780-FCEA-4137-86C7-2E633B18E1F6}">
      <dsp:nvSpPr>
        <dsp:cNvPr id="0" name=""/>
        <dsp:cNvSpPr/>
      </dsp:nvSpPr>
      <dsp:spPr>
        <a:xfrm>
          <a:off x="258999" y="1999388"/>
          <a:ext cx="2158460" cy="13706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626392-814A-4267-AB05-1C1A8B7FF115}">
      <dsp:nvSpPr>
        <dsp:cNvPr id="0" name=""/>
        <dsp:cNvSpPr/>
      </dsp:nvSpPr>
      <dsp:spPr>
        <a:xfrm>
          <a:off x="498828" y="2227226"/>
          <a:ext cx="2158460" cy="13706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What is the total profit?</a:t>
          </a:r>
          <a:endParaRPr lang="en-US" sz="1400" kern="1200"/>
        </a:p>
      </dsp:txBody>
      <dsp:txXfrm>
        <a:off x="538972" y="2267370"/>
        <a:ext cx="2078172" cy="1290334"/>
      </dsp:txXfrm>
    </dsp:sp>
    <dsp:sp modelId="{3514A072-15BF-4F1D-B2A5-12611A6CBAC1}">
      <dsp:nvSpPr>
        <dsp:cNvPr id="0" name=""/>
        <dsp:cNvSpPr/>
      </dsp:nvSpPr>
      <dsp:spPr>
        <a:xfrm>
          <a:off x="2897117" y="1999388"/>
          <a:ext cx="2158460" cy="13706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1A0494-F025-4CDF-BF13-825B4AD33F16}">
      <dsp:nvSpPr>
        <dsp:cNvPr id="0" name=""/>
        <dsp:cNvSpPr/>
      </dsp:nvSpPr>
      <dsp:spPr>
        <a:xfrm>
          <a:off x="3136946" y="2227226"/>
          <a:ext cx="2158460" cy="13706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Which product category is the most profitable?</a:t>
          </a:r>
          <a:endParaRPr lang="en-US" sz="1400" kern="1200"/>
        </a:p>
      </dsp:txBody>
      <dsp:txXfrm>
        <a:off x="3177090" y="2267370"/>
        <a:ext cx="2078172" cy="1290334"/>
      </dsp:txXfrm>
    </dsp:sp>
    <dsp:sp modelId="{F4956809-4EC6-41A9-BA3C-6A2C0C6CAAD1}">
      <dsp:nvSpPr>
        <dsp:cNvPr id="0" name=""/>
        <dsp:cNvSpPr/>
      </dsp:nvSpPr>
      <dsp:spPr>
        <a:xfrm>
          <a:off x="5535234" y="1999388"/>
          <a:ext cx="2158460" cy="13706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AD3725-54D6-4D16-B8C1-B5865A747170}">
      <dsp:nvSpPr>
        <dsp:cNvPr id="0" name=""/>
        <dsp:cNvSpPr/>
      </dsp:nvSpPr>
      <dsp:spPr>
        <a:xfrm>
          <a:off x="5775063" y="2227226"/>
          <a:ext cx="2158460" cy="13706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Which region has the highest sales?</a:t>
          </a:r>
          <a:endParaRPr lang="en-US" sz="1400" kern="1200"/>
        </a:p>
      </dsp:txBody>
      <dsp:txXfrm>
        <a:off x="5815207" y="2267370"/>
        <a:ext cx="2078172" cy="1290334"/>
      </dsp:txXfrm>
    </dsp:sp>
    <dsp:sp modelId="{4883DEC5-E2BF-487B-A4B2-BDC5345A7641}">
      <dsp:nvSpPr>
        <dsp:cNvPr id="0" name=""/>
        <dsp:cNvSpPr/>
      </dsp:nvSpPr>
      <dsp:spPr>
        <a:xfrm>
          <a:off x="8173352" y="1999388"/>
          <a:ext cx="2158460" cy="13706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1B45C9-0657-4D04-BB8E-74E002C08239}">
      <dsp:nvSpPr>
        <dsp:cNvPr id="0" name=""/>
        <dsp:cNvSpPr/>
      </dsp:nvSpPr>
      <dsp:spPr>
        <a:xfrm>
          <a:off x="8413181" y="2227226"/>
          <a:ext cx="2158460" cy="13706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Is there a relationship between discount and profit?</a:t>
          </a:r>
          <a:endParaRPr lang="en-US" sz="1400" kern="1200"/>
        </a:p>
      </dsp:txBody>
      <dsp:txXfrm>
        <a:off x="8453325" y="2267370"/>
        <a:ext cx="2078172" cy="12903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AFEA4B-58EA-4261-87A1-F0350C891207}">
      <dsp:nvSpPr>
        <dsp:cNvPr id="0" name=""/>
        <dsp:cNvSpPr/>
      </dsp:nvSpPr>
      <dsp:spPr>
        <a:xfrm>
          <a:off x="0" y="671521"/>
          <a:ext cx="3046117" cy="19342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B7F415-0471-4A2E-AE50-D4CC6A8B9C22}">
      <dsp:nvSpPr>
        <dsp:cNvPr id="0" name=""/>
        <dsp:cNvSpPr/>
      </dsp:nvSpPr>
      <dsp:spPr>
        <a:xfrm>
          <a:off x="338457" y="993056"/>
          <a:ext cx="3046117" cy="19342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/>
            <a:t>You've learned:</a:t>
          </a:r>
          <a:r>
            <a:rPr lang="en-GB" sz="1900" kern="1200"/>
            <a:t> The basics of Python, Pandas, and how to navigate the data analysis workflow: Load -&gt; Clean -&gt; Explore -&gt; Visualize.</a:t>
          </a:r>
          <a:endParaRPr lang="en-US" sz="1900" kern="1200"/>
        </a:p>
      </dsp:txBody>
      <dsp:txXfrm>
        <a:off x="395110" y="1049709"/>
        <a:ext cx="2932811" cy="1820978"/>
      </dsp:txXfrm>
    </dsp:sp>
    <dsp:sp modelId="{44D47203-95E6-4733-9F5A-C9782C6D6E90}">
      <dsp:nvSpPr>
        <dsp:cNvPr id="0" name=""/>
        <dsp:cNvSpPr/>
      </dsp:nvSpPr>
      <dsp:spPr>
        <a:xfrm>
          <a:off x="3723032" y="671521"/>
          <a:ext cx="3046117" cy="19342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D446E3-DC54-4572-8D08-7796481F3FB8}">
      <dsp:nvSpPr>
        <dsp:cNvPr id="0" name=""/>
        <dsp:cNvSpPr/>
      </dsp:nvSpPr>
      <dsp:spPr>
        <a:xfrm>
          <a:off x="4061490" y="993056"/>
          <a:ext cx="3046117" cy="19342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/>
            <a:t>Remember:</a:t>
          </a:r>
          <a:r>
            <a:rPr lang="en-GB" sz="1900" kern="1200"/>
            <a:t> Data analysis is a skill. Practice is key!</a:t>
          </a:r>
          <a:endParaRPr lang="en-US" sz="1900" kern="1200"/>
        </a:p>
      </dsp:txBody>
      <dsp:txXfrm>
        <a:off x="4118143" y="1049709"/>
        <a:ext cx="2932811" cy="1820978"/>
      </dsp:txXfrm>
    </dsp:sp>
    <dsp:sp modelId="{3CED6084-E360-400B-A0A5-B503CA9C53AA}">
      <dsp:nvSpPr>
        <dsp:cNvPr id="0" name=""/>
        <dsp:cNvSpPr/>
      </dsp:nvSpPr>
      <dsp:spPr>
        <a:xfrm>
          <a:off x="7446065" y="671521"/>
          <a:ext cx="3046117" cy="19342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A1AD7B-35FB-4C49-8F3C-0FEBE3A93869}">
      <dsp:nvSpPr>
        <dsp:cNvPr id="0" name=""/>
        <dsp:cNvSpPr/>
      </dsp:nvSpPr>
      <dsp:spPr>
        <a:xfrm>
          <a:off x="7784523" y="993056"/>
          <a:ext cx="3046117" cy="19342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/>
            <a:t>Next Steps:</a:t>
          </a:r>
          <a:r>
            <a:rPr lang="en-GB" sz="1900" kern="1200"/>
            <a:t> Try your own projects. Find a dataset on something you love—sports, movies, music—and explore it!</a:t>
          </a:r>
          <a:endParaRPr lang="en-US" sz="1900" kern="1200"/>
        </a:p>
      </dsp:txBody>
      <dsp:txXfrm>
        <a:off x="7841176" y="1049709"/>
        <a:ext cx="2932811" cy="18209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9584EA-9ABC-4883-A20F-FA69DAD0EC85}">
      <dsp:nvSpPr>
        <dsp:cNvPr id="0" name=""/>
        <dsp:cNvSpPr/>
      </dsp:nvSpPr>
      <dsp:spPr>
        <a:xfrm>
          <a:off x="265744" y="1117690"/>
          <a:ext cx="1363481" cy="136348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3BA76A-B060-4B3C-A3AE-AFF56C3292B8}">
      <dsp:nvSpPr>
        <dsp:cNvPr id="0" name=""/>
        <dsp:cNvSpPr/>
      </dsp:nvSpPr>
      <dsp:spPr>
        <a:xfrm>
          <a:off x="552075" y="1404021"/>
          <a:ext cx="790819" cy="79081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0DDFD3-8E41-403E-8409-D053D390E3F3}">
      <dsp:nvSpPr>
        <dsp:cNvPr id="0" name=""/>
        <dsp:cNvSpPr/>
      </dsp:nvSpPr>
      <dsp:spPr>
        <a:xfrm>
          <a:off x="1921400" y="1117690"/>
          <a:ext cx="3213919" cy="1363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/>
            <a:t>Any Questions?</a:t>
          </a:r>
          <a:endParaRPr lang="en-US" sz="2400" kern="1200"/>
        </a:p>
      </dsp:txBody>
      <dsp:txXfrm>
        <a:off x="1921400" y="1117690"/>
        <a:ext cx="3213919" cy="1363481"/>
      </dsp:txXfrm>
    </dsp:sp>
    <dsp:sp modelId="{253D6E50-88AE-47FF-8CAA-D8A235AA8169}">
      <dsp:nvSpPr>
        <dsp:cNvPr id="0" name=""/>
        <dsp:cNvSpPr/>
      </dsp:nvSpPr>
      <dsp:spPr>
        <a:xfrm>
          <a:off x="5695321" y="1117690"/>
          <a:ext cx="1363481" cy="136348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40569B-73C7-4042-83FE-7F6C162D388A}">
      <dsp:nvSpPr>
        <dsp:cNvPr id="0" name=""/>
        <dsp:cNvSpPr/>
      </dsp:nvSpPr>
      <dsp:spPr>
        <a:xfrm>
          <a:off x="5981652" y="1404021"/>
          <a:ext cx="790819" cy="79081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936ECB-9437-4C35-BE1B-182DA9D8BA40}">
      <dsp:nvSpPr>
        <dsp:cNvPr id="0" name=""/>
        <dsp:cNvSpPr/>
      </dsp:nvSpPr>
      <dsp:spPr>
        <a:xfrm>
          <a:off x="7350976" y="1117690"/>
          <a:ext cx="3213919" cy="1363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/>
            <a:t>Contact Info / Further Resources</a:t>
          </a:r>
          <a:endParaRPr lang="en-US" sz="2400" kern="1200"/>
        </a:p>
      </dsp:txBody>
      <dsp:txXfrm>
        <a:off x="7350976" y="1117690"/>
        <a:ext cx="3213919" cy="13634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C6150-475B-410D-A6B0-FBF9041611C3}" type="datetimeFigureOut">
              <a:rPr lang="en-GB" smtClean="0"/>
              <a:t>26/09/2025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4DFE6-DE5F-4CD6-B1C2-3EB48D9D6E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383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4DFE6-DE5F-4CD6-B1C2-3EB48D9D6E6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5083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1F97D-AA48-485B-9956-7B31C2418ECA}" type="datetime1">
              <a:rPr lang="en-GB" smtClean="0"/>
              <a:t>26/09/2025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2AF22C15-40E0-4D8B-8271-1C26AD415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517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8C219-EE46-4602-B6AB-1DC6039432C0}" type="datetime1">
              <a:rPr lang="en-GB" smtClean="0"/>
              <a:t>26/09/2025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2AF22C15-40E0-4D8B-8271-1C26AD415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9509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AEFA-B589-459E-AE4E-A851891647AF}" type="datetime1">
              <a:rPr lang="en-GB" smtClean="0"/>
              <a:t>26/09/2025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2AF22C15-40E0-4D8B-8271-1C26AD415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48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414F5-ABDB-4D3D-B3B5-147BCD744AEB}" type="datetime1">
              <a:rPr lang="en-GB" smtClean="0"/>
              <a:t>26/09/2025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AF22C15-40E0-4D8B-8271-1C26AD415582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7817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F9191-2D8F-4878-BE67-E51DA80311A4}" type="datetime1">
              <a:rPr lang="en-GB" smtClean="0"/>
              <a:t>26/09/2025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AF22C15-40E0-4D8B-8271-1C26AD415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523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93FDE-656A-4F97-A8E4-07E25A472DB5}" type="datetime1">
              <a:rPr lang="en-GB" smtClean="0"/>
              <a:t>26/09/2025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7862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C6830-580E-4E66-AA3A-0097437E8595}" type="datetime1">
              <a:rPr lang="en-GB" smtClean="0"/>
              <a:t>26/09/2025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133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29CC6-DCE7-45D4-A186-B91943F99727}" type="datetime1">
              <a:rPr lang="en-GB" smtClean="0"/>
              <a:t>26/09/2025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818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2FD3814-EB36-498C-9BC6-13BC7279CB88}" type="datetime1">
              <a:rPr lang="en-GB" smtClean="0"/>
              <a:t>26/09/2025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2AF22C15-40E0-4D8B-8271-1C26AD415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356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FC4A-0654-477B-9315-B96501C1E73F}" type="datetime1">
              <a:rPr lang="en-GB" smtClean="0"/>
              <a:t>26/09/2025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744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5A6D7-06A4-45CD-86A0-298B60860E26}" type="datetime1">
              <a:rPr lang="en-GB" smtClean="0"/>
              <a:t>26/09/2025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2AF22C15-40E0-4D8B-8271-1C26AD415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975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7DFD-2B0A-4EF5-9252-3CA44E326E64}" type="datetime1">
              <a:rPr lang="en-GB" smtClean="0"/>
              <a:t>26/09/2025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24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A04CE-99BD-4D26-854A-E113F94329D2}" type="datetime1">
              <a:rPr lang="en-GB" smtClean="0"/>
              <a:t>26/09/2025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6929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149A-2840-4E04-A729-615D687D2E9E}" type="datetime1">
              <a:rPr lang="en-GB" smtClean="0"/>
              <a:t>26/09/2025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365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E7232-9981-40A1-9059-226C52E0465E}" type="datetime1">
              <a:rPr lang="en-GB" smtClean="0"/>
              <a:t>26/09/2025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418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C6E7-B160-4FE9-BFF3-9BF972A1071C}" type="datetime1">
              <a:rPr lang="en-GB" smtClean="0"/>
              <a:t>26/09/2025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685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7EC6A-0F95-4779-869E-5F28CAB37D03}" type="datetime1">
              <a:rPr lang="en-GB" smtClean="0"/>
              <a:t>26/09/2025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327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F3438-336C-48EB-8A4E-DAE8B98E4B0F}" type="datetime1">
              <a:rPr lang="en-GB" smtClean="0"/>
              <a:t>26/09/2025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22C15-40E0-4D8B-8271-1C26AD415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12697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0FA309-807F-4C17-98EF-A3BA7388E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42A87B-CAE9-4F8F-B293-28388E45D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8FA1749-B91A-40E7-AD01-0B9C9C6AF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B7A934F-FFF7-4353-83D3-4EF66E93E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00676C8-6DE8-47DD-9A23-D42063A12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64F142-8A7A-D7B9-A132-008A29631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en-GB" b="1" dirty="0">
                <a:solidFill>
                  <a:srgbClr val="FFFFFF"/>
                </a:solidFill>
              </a:rPr>
              <a:t>Getting Started with NumPy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F52B13-F845-0A8F-21E5-E191C0D9B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9921" y="661106"/>
            <a:ext cx="6974566" cy="602613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b="1" dirty="0">
                <a:solidFill>
                  <a:srgbClr val="FFFFFF"/>
                </a:solidFill>
              </a:rPr>
              <a:t>What is NumPy? </a:t>
            </a:r>
          </a:p>
          <a:p>
            <a:pPr marL="0" indent="0">
              <a:buNone/>
            </a:pPr>
            <a:r>
              <a:rPr lang="en-GB" dirty="0">
                <a:solidFill>
                  <a:srgbClr val="FFFFFF"/>
                </a:solidFill>
              </a:rPr>
              <a:t>NumPy (Numerical Python) is a Python library for working with arrays and performing numerical computations efficiently. </a:t>
            </a:r>
          </a:p>
          <a:p>
            <a:pPr marL="0" indent="0">
              <a:buNone/>
            </a:pPr>
            <a:r>
              <a:rPr lang="en-GB" b="1" dirty="0">
                <a:solidFill>
                  <a:srgbClr val="FFFFFF"/>
                </a:solidFill>
              </a:rPr>
              <a:t>Why Use NumPy? </a:t>
            </a:r>
          </a:p>
          <a:p>
            <a:r>
              <a:rPr lang="en-GB" dirty="0">
                <a:solidFill>
                  <a:srgbClr val="FFFFFF"/>
                </a:solidFill>
              </a:rPr>
              <a:t>Supports multi-dimensional arrays.</a:t>
            </a:r>
          </a:p>
          <a:p>
            <a:r>
              <a:rPr lang="en-GB" dirty="0">
                <a:solidFill>
                  <a:srgbClr val="FFFFFF"/>
                </a:solidFill>
              </a:rPr>
              <a:t>Provides mathematical functions for fast array operations. </a:t>
            </a:r>
          </a:p>
          <a:p>
            <a:r>
              <a:rPr lang="en-GB" dirty="0">
                <a:solidFill>
                  <a:srgbClr val="FFFFFF"/>
                </a:solidFill>
              </a:rPr>
              <a:t>Optimized for performance compared to Python lists.</a:t>
            </a:r>
          </a:p>
          <a:p>
            <a:pPr marL="0" indent="0">
              <a:buNone/>
            </a:pPr>
            <a:r>
              <a:rPr lang="en-GB" sz="2200" i="1" dirty="0">
                <a:solidFill>
                  <a:srgbClr val="FFFFFF"/>
                </a:solidFill>
              </a:rPr>
              <a:t>Importing the Library: </a:t>
            </a:r>
          </a:p>
          <a:p>
            <a:pPr marL="0" indent="0">
              <a:buNone/>
            </a:pPr>
            <a:r>
              <a:rPr lang="en-GB" sz="2200" i="1" dirty="0">
                <a:solidFill>
                  <a:srgbClr val="FFFFFF"/>
                </a:solidFill>
              </a:rPr>
              <a:t>import </a:t>
            </a:r>
            <a:r>
              <a:rPr lang="en-GB" sz="2200" i="1" dirty="0" err="1">
                <a:solidFill>
                  <a:srgbClr val="FFFFFF"/>
                </a:solidFill>
              </a:rPr>
              <a:t>numpy</a:t>
            </a:r>
            <a:r>
              <a:rPr lang="en-GB" sz="2200" i="1" dirty="0">
                <a:solidFill>
                  <a:srgbClr val="FFFFFF"/>
                </a:solidFill>
              </a:rPr>
              <a:t> as np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22B8DC-5FF8-710F-F111-B809EEFDD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3431" y="289968"/>
            <a:ext cx="1154151" cy="1090789"/>
          </a:xfrm>
        </p:spPr>
        <p:txBody>
          <a:bodyPr/>
          <a:lstStyle/>
          <a:p>
            <a:fld id="{2AF22C15-40E0-4D8B-8271-1C26AD415582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5608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0FA309-807F-4C17-98EF-A3BA7388E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42A87B-CAE9-4F8F-B293-28388E45D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8FA1749-B91A-40E7-AD01-0B9C9C6AF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B7A934F-FFF7-4353-83D3-4EF66E93E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00676C8-6DE8-47DD-9A23-D42063A12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18DA78-4116-8FE3-AB6C-D31571DB6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en-GB" sz="3400" b="1">
                <a:solidFill>
                  <a:srgbClr val="FFFFFF"/>
                </a:solidFill>
              </a:rPr>
              <a:t>Aggregating Data </a:t>
            </a:r>
            <a:r>
              <a:rPr lang="en-GB" sz="3400">
                <a:solidFill>
                  <a:srgbClr val="FFFFFF"/>
                </a:solidFill>
              </a:rPr>
              <a:t>- Objective: Perform group-wise operations on datasets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B1A70-C399-8223-E213-9D33F4516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9493" y="506776"/>
            <a:ext cx="6918044" cy="5657431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GB" sz="2200" b="1" dirty="0">
                <a:solidFill>
                  <a:srgbClr val="FFFFFF"/>
                </a:solidFill>
              </a:rPr>
              <a:t>1. Group By and Aggregate: </a:t>
            </a:r>
          </a:p>
          <a:p>
            <a:pPr marL="0" indent="0">
              <a:buNone/>
            </a:pPr>
            <a:r>
              <a:rPr lang="en-GB" sz="2200" dirty="0">
                <a:solidFill>
                  <a:srgbClr val="FFFFFF"/>
                </a:solidFill>
              </a:rPr>
              <a:t>grouped = </a:t>
            </a:r>
            <a:r>
              <a:rPr lang="en-GB" sz="2200" dirty="0" err="1">
                <a:solidFill>
                  <a:srgbClr val="FFFFFF"/>
                </a:solidFill>
              </a:rPr>
              <a:t>df.groupby</a:t>
            </a:r>
            <a:r>
              <a:rPr lang="en-GB" sz="2200" dirty="0">
                <a:solidFill>
                  <a:srgbClr val="FFFFFF"/>
                </a:solidFill>
              </a:rPr>
              <a:t>("City")["Age"].mean() </a:t>
            </a:r>
          </a:p>
          <a:p>
            <a:pPr marL="0" indent="0">
              <a:buNone/>
            </a:pPr>
            <a:r>
              <a:rPr lang="en-GB" sz="2200" dirty="0">
                <a:solidFill>
                  <a:srgbClr val="FFFFFF"/>
                </a:solidFill>
              </a:rPr>
              <a:t>print(grouped) </a:t>
            </a:r>
          </a:p>
          <a:p>
            <a:pPr marL="0" indent="0">
              <a:buNone/>
            </a:pPr>
            <a:r>
              <a:rPr lang="en-GB" sz="2200" b="1" dirty="0">
                <a:solidFill>
                  <a:srgbClr val="FFFFFF"/>
                </a:solidFill>
              </a:rPr>
              <a:t>2. Count Values: </a:t>
            </a:r>
          </a:p>
          <a:p>
            <a:pPr marL="0" indent="0">
              <a:buNone/>
            </a:pPr>
            <a:r>
              <a:rPr lang="en-GB" sz="2200" dirty="0">
                <a:solidFill>
                  <a:srgbClr val="FFFFFF"/>
                </a:solidFill>
              </a:rPr>
              <a:t>print(</a:t>
            </a:r>
            <a:r>
              <a:rPr lang="en-GB" sz="2200" dirty="0" err="1">
                <a:solidFill>
                  <a:srgbClr val="FFFFFF"/>
                </a:solidFill>
              </a:rPr>
              <a:t>df</a:t>
            </a:r>
            <a:r>
              <a:rPr lang="en-GB" sz="2200" dirty="0">
                <a:solidFill>
                  <a:srgbClr val="FFFFFF"/>
                </a:solidFill>
              </a:rPr>
              <a:t>["City"].</a:t>
            </a:r>
            <a:r>
              <a:rPr lang="en-GB" sz="2200" dirty="0" err="1">
                <a:solidFill>
                  <a:srgbClr val="FFFFFF"/>
                </a:solidFill>
              </a:rPr>
              <a:t>value_counts</a:t>
            </a:r>
            <a:r>
              <a:rPr lang="en-GB" sz="2200" dirty="0">
                <a:solidFill>
                  <a:srgbClr val="FFFFFF"/>
                </a:solidFill>
              </a:rPr>
              <a:t>()) # Count occurrences of each city </a:t>
            </a:r>
          </a:p>
          <a:p>
            <a:pPr marL="0" indent="0">
              <a:buNone/>
            </a:pPr>
            <a:r>
              <a:rPr lang="en-GB" sz="2200" b="1" dirty="0">
                <a:solidFill>
                  <a:srgbClr val="FFFFFF"/>
                </a:solidFill>
              </a:rPr>
              <a:t>Merge Operations on </a:t>
            </a:r>
            <a:r>
              <a:rPr lang="en-GB" sz="2200" b="1" dirty="0" err="1">
                <a:solidFill>
                  <a:srgbClr val="FFFFFF"/>
                </a:solidFill>
              </a:rPr>
              <a:t>DataFrames</a:t>
            </a:r>
            <a:r>
              <a:rPr lang="en-GB" sz="2200" b="1" dirty="0">
                <a:solidFill>
                  <a:srgbClr val="FFFFFF"/>
                </a:solidFill>
              </a:rPr>
              <a:t> </a:t>
            </a:r>
          </a:p>
          <a:p>
            <a:pPr marL="0" indent="0">
              <a:buNone/>
            </a:pPr>
            <a:r>
              <a:rPr lang="en-GB" sz="2200" dirty="0">
                <a:solidFill>
                  <a:srgbClr val="FFFFFF"/>
                </a:solidFill>
              </a:rPr>
              <a:t>Objective: Combine datasets using merge operations.</a:t>
            </a:r>
          </a:p>
          <a:p>
            <a:pPr marL="457200" indent="-457200">
              <a:buAutoNum type="arabicPeriod"/>
            </a:pPr>
            <a:r>
              <a:rPr lang="en-GB" sz="2200" b="1" dirty="0">
                <a:solidFill>
                  <a:srgbClr val="FFFFFF"/>
                </a:solidFill>
              </a:rPr>
              <a:t>Inner Join: </a:t>
            </a:r>
          </a:p>
          <a:p>
            <a:pPr marL="0" indent="0">
              <a:buNone/>
            </a:pPr>
            <a:r>
              <a:rPr lang="en-GB" sz="2200" dirty="0">
                <a:solidFill>
                  <a:srgbClr val="FFFFFF"/>
                </a:solidFill>
              </a:rPr>
              <a:t>df1 = </a:t>
            </a:r>
            <a:r>
              <a:rPr lang="en-GB" sz="2200" dirty="0" err="1">
                <a:solidFill>
                  <a:srgbClr val="FFFFFF"/>
                </a:solidFill>
              </a:rPr>
              <a:t>pd.DataFrame</a:t>
            </a:r>
            <a:r>
              <a:rPr lang="en-GB" sz="2200" dirty="0">
                <a:solidFill>
                  <a:srgbClr val="FFFFFF"/>
                </a:solidFill>
              </a:rPr>
              <a:t>({"ID": [1, 2], "Name": ["Alice", "Bob"]}) </a:t>
            </a:r>
          </a:p>
          <a:p>
            <a:pPr marL="0" indent="0">
              <a:buNone/>
            </a:pPr>
            <a:r>
              <a:rPr lang="en-GB" sz="2200" dirty="0">
                <a:solidFill>
                  <a:srgbClr val="FFFFFF"/>
                </a:solidFill>
              </a:rPr>
              <a:t>df2 = </a:t>
            </a:r>
            <a:r>
              <a:rPr lang="en-GB" sz="2200" dirty="0" err="1">
                <a:solidFill>
                  <a:srgbClr val="FFFFFF"/>
                </a:solidFill>
              </a:rPr>
              <a:t>pd.DataFrame</a:t>
            </a:r>
            <a:r>
              <a:rPr lang="en-GB" sz="2200" dirty="0">
                <a:solidFill>
                  <a:srgbClr val="FFFFFF"/>
                </a:solidFill>
              </a:rPr>
              <a:t>({"ID": [2, 3], "Age": [30, 35]}) </a:t>
            </a:r>
          </a:p>
          <a:p>
            <a:pPr marL="0" indent="0">
              <a:buNone/>
            </a:pPr>
            <a:r>
              <a:rPr lang="en-GB" sz="2200" dirty="0">
                <a:solidFill>
                  <a:srgbClr val="FFFFFF"/>
                </a:solidFill>
              </a:rPr>
              <a:t>merged = </a:t>
            </a:r>
            <a:r>
              <a:rPr lang="en-GB" sz="2200" dirty="0" err="1">
                <a:solidFill>
                  <a:srgbClr val="FFFFFF"/>
                </a:solidFill>
              </a:rPr>
              <a:t>pd.merge</a:t>
            </a:r>
            <a:r>
              <a:rPr lang="en-GB" sz="2200" dirty="0">
                <a:solidFill>
                  <a:srgbClr val="FFFFFF"/>
                </a:solidFill>
              </a:rPr>
              <a:t>(df1, df2, on="ID", how="inner") </a:t>
            </a:r>
          </a:p>
          <a:p>
            <a:pPr marL="0" indent="0">
              <a:buNone/>
            </a:pPr>
            <a:r>
              <a:rPr lang="en-GB" sz="2200" dirty="0">
                <a:solidFill>
                  <a:srgbClr val="FFFFFF"/>
                </a:solidFill>
              </a:rPr>
              <a:t>print(merged)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7DC0BD-3740-1757-A1D3-5CBA63CA6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5" y="373988"/>
            <a:ext cx="1154151" cy="1090789"/>
          </a:xfrm>
        </p:spPr>
        <p:txBody>
          <a:bodyPr/>
          <a:lstStyle/>
          <a:p>
            <a:fld id="{2AF22C15-40E0-4D8B-8271-1C26AD415582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7990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CAE0CC-152E-C705-6D35-876CD94DB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0FA309-807F-4C17-98EF-A3BA7388E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42A87B-CAE9-4F8F-B293-28388E45D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8FA1749-B91A-40E7-AD01-0B9C9C6AF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B7A934F-FFF7-4353-83D3-4EF66E93E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00676C8-6DE8-47DD-9A23-D42063A12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572AC3-D948-F5EC-97D3-922B7C855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en-GB" b="1" dirty="0">
                <a:solidFill>
                  <a:srgbClr val="FFFFFF"/>
                </a:solidFill>
              </a:rPr>
              <a:t>Aggregating Data </a:t>
            </a:r>
            <a:r>
              <a:rPr lang="en-GB" dirty="0">
                <a:solidFill>
                  <a:srgbClr val="FFFFFF"/>
                </a:solidFill>
              </a:rPr>
              <a:t>– contd..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E73A0-0834-7CFA-4F35-0059C24A4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9920" y="661106"/>
            <a:ext cx="7088903" cy="5503101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GB" sz="2000" b="1" dirty="0">
                <a:solidFill>
                  <a:srgbClr val="FFFFFF"/>
                </a:solidFill>
              </a:rPr>
              <a:t>2. Outer Join: 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FFFF"/>
                </a:solidFill>
              </a:rPr>
              <a:t>merged = </a:t>
            </a:r>
            <a:r>
              <a:rPr lang="en-GB" sz="2000" dirty="0" err="1">
                <a:solidFill>
                  <a:srgbClr val="FFFFFF"/>
                </a:solidFill>
              </a:rPr>
              <a:t>pd.merge</a:t>
            </a:r>
            <a:r>
              <a:rPr lang="en-GB" sz="2000" dirty="0">
                <a:solidFill>
                  <a:srgbClr val="FFFFFF"/>
                </a:solidFill>
              </a:rPr>
              <a:t>(df1, df2, on="ID", how="outer") print(merged) </a:t>
            </a:r>
          </a:p>
          <a:p>
            <a:pPr marL="0" indent="0">
              <a:buNone/>
            </a:pPr>
            <a:r>
              <a:rPr lang="en-GB" sz="2000" b="1" dirty="0">
                <a:solidFill>
                  <a:srgbClr val="FFFFFF"/>
                </a:solidFill>
              </a:rPr>
              <a:t>3. Left Join: 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FFFF"/>
                </a:solidFill>
              </a:rPr>
              <a:t>merged = </a:t>
            </a:r>
            <a:r>
              <a:rPr lang="en-GB" sz="2000" dirty="0" err="1">
                <a:solidFill>
                  <a:srgbClr val="FFFFFF"/>
                </a:solidFill>
              </a:rPr>
              <a:t>pd.merge</a:t>
            </a:r>
            <a:r>
              <a:rPr lang="en-GB" sz="2000" dirty="0">
                <a:solidFill>
                  <a:srgbClr val="FFFFFF"/>
                </a:solidFill>
              </a:rPr>
              <a:t>(df1, df2, on="ID", how="left") print(merged)</a:t>
            </a:r>
          </a:p>
          <a:p>
            <a:pPr marL="0" indent="0">
              <a:buNone/>
            </a:pPr>
            <a:endParaRPr lang="en-GB" sz="2000" b="1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GB" sz="2000" b="1" dirty="0">
                <a:solidFill>
                  <a:srgbClr val="FFFFFF"/>
                </a:solidFill>
              </a:rPr>
              <a:t>End-of-Module Practice Tasks </a:t>
            </a:r>
          </a:p>
          <a:p>
            <a:pPr marL="457200" indent="-457200">
              <a:buAutoNum type="arabicPeriod"/>
            </a:pPr>
            <a:r>
              <a:rPr lang="en-GB" sz="2000" dirty="0">
                <a:solidFill>
                  <a:srgbClr val="FFFFFF"/>
                </a:solidFill>
              </a:rPr>
              <a:t>Load a dataset from a CSV file, display its first 10 rows, and save the modified dataset to a new CSV file. </a:t>
            </a:r>
          </a:p>
          <a:p>
            <a:pPr marL="457200" indent="-457200">
              <a:buAutoNum type="arabicPeriod"/>
            </a:pPr>
            <a:r>
              <a:rPr lang="en-GB" sz="2000" dirty="0">
                <a:solidFill>
                  <a:srgbClr val="FFFFFF"/>
                </a:solidFill>
              </a:rPr>
              <a:t>Create a </a:t>
            </a:r>
            <a:r>
              <a:rPr lang="en-GB" sz="2000" dirty="0" err="1">
                <a:solidFill>
                  <a:srgbClr val="FFFFFF"/>
                </a:solidFill>
              </a:rPr>
              <a:t>DataFrame</a:t>
            </a:r>
            <a:r>
              <a:rPr lang="en-GB" sz="2000" dirty="0">
                <a:solidFill>
                  <a:srgbClr val="FFFFFF"/>
                </a:solidFill>
              </a:rPr>
              <a:t> with columns for product names, prices, and categories. Add a new column for discounted prices. </a:t>
            </a:r>
          </a:p>
          <a:p>
            <a:pPr marL="457200" indent="-457200">
              <a:buAutoNum type="arabicPeriod"/>
            </a:pPr>
            <a:r>
              <a:rPr lang="en-GB" sz="2000" dirty="0">
                <a:solidFill>
                  <a:srgbClr val="FFFFFF"/>
                </a:solidFill>
              </a:rPr>
              <a:t>Identify missing values in a dataset and fill them with the median value of the respective column. </a:t>
            </a:r>
          </a:p>
          <a:p>
            <a:pPr marL="457200" indent="-457200">
              <a:buAutoNum type="arabicPeriod"/>
            </a:pPr>
            <a:r>
              <a:rPr lang="en-GB" sz="2000" dirty="0">
                <a:solidFill>
                  <a:srgbClr val="FFFFFF"/>
                </a:solidFill>
              </a:rPr>
              <a:t>Perform a group-by operation on a dataset to find the average sales by region. </a:t>
            </a:r>
          </a:p>
          <a:p>
            <a:pPr marL="457200" indent="-457200">
              <a:buAutoNum type="arabicPeriod"/>
            </a:pPr>
            <a:r>
              <a:rPr lang="en-GB" sz="2000" dirty="0">
                <a:solidFill>
                  <a:srgbClr val="FFFFFF"/>
                </a:solidFill>
              </a:rPr>
              <a:t>Merge two </a:t>
            </a:r>
            <a:r>
              <a:rPr lang="en-GB" sz="2000" dirty="0" err="1">
                <a:solidFill>
                  <a:srgbClr val="FFFFFF"/>
                </a:solidFill>
              </a:rPr>
              <a:t>DataFrames</a:t>
            </a:r>
            <a:r>
              <a:rPr lang="en-GB" sz="2000" dirty="0">
                <a:solidFill>
                  <a:srgbClr val="FFFFFF"/>
                </a:solidFill>
              </a:rPr>
              <a:t> containing employee and department data using an inner join.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2E78D-F092-67E8-226B-97F91BBE2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6313" y="209189"/>
            <a:ext cx="1154151" cy="1090789"/>
          </a:xfrm>
        </p:spPr>
        <p:txBody>
          <a:bodyPr/>
          <a:lstStyle/>
          <a:p>
            <a:fld id="{2AF22C15-40E0-4D8B-8271-1C26AD415582}" type="slidenum">
              <a:rPr lang="en-GB" smtClean="0"/>
              <a:t>11</a:t>
            </a:fld>
            <a:endParaRPr lang="en-GB" dirty="0"/>
          </a:p>
        </p:txBody>
      </p:sp>
      <p:pic>
        <p:nvPicPr>
          <p:cNvPr id="5" name="Picture 4" descr="Abstract line art skyscrapers">
            <a:extLst>
              <a:ext uri="{FF2B5EF4-FFF2-40B4-BE49-F238E27FC236}">
                <a16:creationId xmlns:a16="http://schemas.microsoft.com/office/drawing/2014/main" id="{FF7379C3-CF36-8ED6-021E-44E33343470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5000"/>
            <a:grayscl/>
          </a:blip>
          <a:srcRect t="23961" r="9091"/>
          <a:stretch>
            <a:fillRect/>
          </a:stretch>
        </p:blipFill>
        <p:spPr>
          <a:xfrm>
            <a:off x="41244" y="-28965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906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A865E47-4365-4F21-B8EA-13B2C12B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9" name="Rectangle 8">
              <a:extLst>
                <a:ext uri="{FF2B5EF4-FFF2-40B4-BE49-F238E27FC236}">
                  <a16:creationId xmlns:a16="http://schemas.microsoft.com/office/drawing/2014/main" id="{0CE24988-BB27-40E5-A961-9FA7ED0DB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0BDE80E-ADE0-4E16-8F80-306A15F4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45EF61-A2F3-CAA3-DDD1-CC19BDCCA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152" y="2082188"/>
            <a:ext cx="7590621" cy="38540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b="1" dirty="0"/>
              <a:t>What is Pandas? </a:t>
            </a:r>
          </a:p>
          <a:p>
            <a:pPr marL="0" indent="0">
              <a:buNone/>
            </a:pPr>
            <a:r>
              <a:rPr lang="en-GB" sz="2000" dirty="0"/>
              <a:t>Pandas is a Python library for data manipulation and analysis. It provides data structures like Series (1D) and </a:t>
            </a:r>
            <a:r>
              <a:rPr lang="en-GB" sz="2000" dirty="0" err="1"/>
              <a:t>DataFrames</a:t>
            </a:r>
            <a:r>
              <a:rPr lang="en-GB" sz="2000" dirty="0"/>
              <a:t> (2D). </a:t>
            </a:r>
          </a:p>
          <a:p>
            <a:pPr marL="0" indent="0">
              <a:buNone/>
            </a:pPr>
            <a:r>
              <a:rPr lang="en-GB" sz="2000" b="1" dirty="0"/>
              <a:t>Why Use Pandas? </a:t>
            </a:r>
          </a:p>
          <a:p>
            <a:r>
              <a:rPr lang="en-GB" sz="2000" dirty="0"/>
              <a:t>Simplifies data cleaning and exploration. </a:t>
            </a:r>
          </a:p>
          <a:p>
            <a:r>
              <a:rPr lang="en-GB" sz="2000" dirty="0"/>
              <a:t>Provides functions for filtering, aggregation, and merging datasets. </a:t>
            </a:r>
          </a:p>
          <a:p>
            <a:endParaRPr lang="en-GB" sz="2000" dirty="0"/>
          </a:p>
          <a:p>
            <a:pPr marL="0" indent="0">
              <a:buNone/>
            </a:pPr>
            <a:r>
              <a:rPr lang="en-GB" sz="2000" b="1" dirty="0"/>
              <a:t>Installation:</a:t>
            </a:r>
          </a:p>
          <a:p>
            <a:pPr marL="0" indent="0">
              <a:buNone/>
            </a:pPr>
            <a:r>
              <a:rPr lang="en-GB" sz="2000" dirty="0"/>
              <a:t>pip install pandas </a:t>
            </a:r>
            <a:endParaRPr lang="en-GB" sz="2000" i="1" dirty="0"/>
          </a:p>
          <a:p>
            <a:pPr marL="0" indent="0">
              <a:buNone/>
            </a:pPr>
            <a:r>
              <a:rPr lang="en-GB" sz="2000" b="1" i="1" dirty="0"/>
              <a:t>Importing the Library:</a:t>
            </a:r>
          </a:p>
          <a:p>
            <a:pPr marL="0" indent="0">
              <a:buNone/>
            </a:pPr>
            <a:r>
              <a:rPr lang="en-GB" sz="2000" i="1" dirty="0"/>
              <a:t>import pandas as pd </a:t>
            </a:r>
          </a:p>
        </p:txBody>
      </p:sp>
      <p:pic>
        <p:nvPicPr>
          <p:cNvPr id="10" name="Picture 9" descr="A panda eating on the earth">
            <a:extLst>
              <a:ext uri="{FF2B5EF4-FFF2-40B4-BE49-F238E27FC236}">
                <a16:creationId xmlns:a16="http://schemas.microsoft.com/office/drawing/2014/main" id="{A217CED1-BCF9-BCF8-9B9E-361D57CE36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437" r="24245"/>
          <a:stretch>
            <a:fillRect/>
          </a:stretch>
        </p:blipFill>
        <p:spPr>
          <a:xfrm>
            <a:off x="7612655" y="10"/>
            <a:ext cx="4576168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3BC1C09-8FD1-4619-B317-E9EED5E55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3143E80-C928-46DB-9299-0BD06348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7E3DB17-8CC8-4201-3FB6-12C00FCECFD5}"/>
              </a:ext>
            </a:extLst>
          </p:cNvPr>
          <p:cNvSpPr txBox="1"/>
          <p:nvPr/>
        </p:nvSpPr>
        <p:spPr>
          <a:xfrm>
            <a:off x="-7510" y="921811"/>
            <a:ext cx="64997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3600" b="1" dirty="0"/>
              <a:t>Getting Started with Pandas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5842F7-CF54-6701-F3D8-ECFC94311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4048" y="64205"/>
            <a:ext cx="1154151" cy="1090789"/>
          </a:xfrm>
        </p:spPr>
        <p:txBody>
          <a:bodyPr/>
          <a:lstStyle/>
          <a:p>
            <a:fld id="{2AF22C15-40E0-4D8B-8271-1C26AD415582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7012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77130-3680-484C-E4E7-8088C584F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26A0C-7736-ADFD-59E7-5FE4CCE55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70333"/>
            <a:ext cx="11148152" cy="57177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b="1" dirty="0"/>
              <a:t>Pandas - </a:t>
            </a:r>
            <a:r>
              <a:rPr lang="en-GB" sz="3600" dirty="0"/>
              <a:t>Reading Local Datasets </a:t>
            </a:r>
            <a:endParaRPr lang="en-GB" sz="36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4C8F26-B03A-B90D-962B-3726C8141FEC}"/>
              </a:ext>
            </a:extLst>
          </p:cNvPr>
          <p:cNvSpPr/>
          <p:nvPr/>
        </p:nvSpPr>
        <p:spPr>
          <a:xfrm>
            <a:off x="757866" y="1784734"/>
            <a:ext cx="4783158" cy="239066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r>
              <a:rPr lang="en-GB" sz="2200" b="1" dirty="0"/>
              <a:t>Read CSV Files:</a:t>
            </a:r>
          </a:p>
          <a:p>
            <a:r>
              <a:rPr lang="en-GB" sz="2200" dirty="0"/>
              <a:t># Read a CSV file </a:t>
            </a:r>
          </a:p>
          <a:p>
            <a:r>
              <a:rPr lang="en-GB" sz="2200" dirty="0" err="1"/>
              <a:t>df</a:t>
            </a:r>
            <a:r>
              <a:rPr lang="en-GB" sz="2200" dirty="0"/>
              <a:t> = </a:t>
            </a:r>
            <a:r>
              <a:rPr lang="en-GB" sz="2000" dirty="0" err="1"/>
              <a:t>pd.read_csv</a:t>
            </a:r>
            <a:r>
              <a:rPr lang="en-GB" sz="2000" dirty="0"/>
              <a:t>("data/sales_data.csv") print(</a:t>
            </a:r>
            <a:r>
              <a:rPr lang="en-GB" sz="2000" dirty="0" err="1"/>
              <a:t>df.head</a:t>
            </a:r>
            <a:r>
              <a:rPr lang="en-GB" sz="2000" dirty="0"/>
              <a:t>()) # Display the first 5 rows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A97195-CE1E-AC9C-1A14-051C9D65D2A8}"/>
              </a:ext>
            </a:extLst>
          </p:cNvPr>
          <p:cNvSpPr/>
          <p:nvPr/>
        </p:nvSpPr>
        <p:spPr>
          <a:xfrm>
            <a:off x="6191480" y="1784734"/>
            <a:ext cx="5673686" cy="239066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200" b="1" dirty="0"/>
              <a:t>3. Read JSON Files: </a:t>
            </a:r>
          </a:p>
          <a:p>
            <a:r>
              <a:rPr lang="en-GB" sz="2000" dirty="0"/>
              <a:t># Read a JSON file </a:t>
            </a:r>
          </a:p>
          <a:p>
            <a:r>
              <a:rPr lang="en-GB" sz="2000" dirty="0" err="1"/>
              <a:t>df</a:t>
            </a:r>
            <a:r>
              <a:rPr lang="en-GB" sz="2000" dirty="0"/>
              <a:t> = </a:t>
            </a:r>
            <a:r>
              <a:rPr lang="en-GB" sz="2000" dirty="0" err="1"/>
              <a:t>pd.read_json</a:t>
            </a:r>
            <a:r>
              <a:rPr lang="en-GB" sz="2000" dirty="0"/>
              <a:t>("data/</a:t>
            </a:r>
            <a:r>
              <a:rPr lang="en-GB" sz="2000" dirty="0" err="1"/>
              <a:t>data.json</a:t>
            </a:r>
            <a:r>
              <a:rPr lang="en-GB" sz="2000" dirty="0"/>
              <a:t>") print(</a:t>
            </a:r>
            <a:r>
              <a:rPr lang="en-GB" sz="2000" dirty="0" err="1"/>
              <a:t>df.head</a:t>
            </a:r>
            <a:r>
              <a:rPr lang="en-GB" sz="2000" dirty="0"/>
              <a:t>())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DC5E99-EF9D-02B9-2CE5-095EBB005048}"/>
              </a:ext>
            </a:extLst>
          </p:cNvPr>
          <p:cNvSpPr/>
          <p:nvPr/>
        </p:nvSpPr>
        <p:spPr>
          <a:xfrm>
            <a:off x="757866" y="4406748"/>
            <a:ext cx="4783158" cy="239066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200" b="1" dirty="0"/>
              <a:t>2. Read Excel Files: </a:t>
            </a:r>
          </a:p>
          <a:p>
            <a:r>
              <a:rPr lang="en-GB" sz="2000" dirty="0"/>
              <a:t># Read an Excel file </a:t>
            </a:r>
            <a:r>
              <a:rPr lang="en-GB" sz="2000" dirty="0" err="1"/>
              <a:t>df</a:t>
            </a:r>
            <a:r>
              <a:rPr lang="en-GB" sz="2000" dirty="0"/>
              <a:t> = </a:t>
            </a:r>
            <a:r>
              <a:rPr lang="en-GB" sz="2000" dirty="0" err="1"/>
              <a:t>pd.read_excel</a:t>
            </a:r>
            <a:r>
              <a:rPr lang="en-GB" sz="2000" dirty="0"/>
              <a:t>("data/sales_data.xlsx", </a:t>
            </a:r>
            <a:r>
              <a:rPr lang="en-GB" sz="2000" dirty="0" err="1"/>
              <a:t>sheet_name</a:t>
            </a:r>
            <a:r>
              <a:rPr lang="en-GB" sz="2000" dirty="0"/>
              <a:t>="Sheet1") print(</a:t>
            </a:r>
            <a:r>
              <a:rPr lang="en-GB" sz="2000" dirty="0" err="1"/>
              <a:t>df.head</a:t>
            </a:r>
            <a:r>
              <a:rPr lang="en-GB" sz="2000" dirty="0"/>
              <a:t>())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8683D2-568C-6666-F99A-9C4943C1B997}"/>
              </a:ext>
            </a:extLst>
          </p:cNvPr>
          <p:cNvSpPr/>
          <p:nvPr/>
        </p:nvSpPr>
        <p:spPr>
          <a:xfrm>
            <a:off x="6191480" y="4406748"/>
            <a:ext cx="5673686" cy="239066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200" b="1" dirty="0"/>
              <a:t>4. Read TSV Files:</a:t>
            </a:r>
          </a:p>
          <a:p>
            <a:r>
              <a:rPr lang="en-GB" sz="2200" dirty="0"/>
              <a:t># Read a TSV file </a:t>
            </a:r>
          </a:p>
          <a:p>
            <a:r>
              <a:rPr lang="en-GB" sz="2200" dirty="0" err="1"/>
              <a:t>df</a:t>
            </a:r>
            <a:r>
              <a:rPr lang="en-GB" sz="2200" dirty="0"/>
              <a:t> = </a:t>
            </a:r>
            <a:r>
              <a:rPr lang="en-GB" sz="2200" dirty="0" err="1"/>
              <a:t>pd.read_csv</a:t>
            </a:r>
            <a:r>
              <a:rPr lang="en-GB" sz="2200" dirty="0"/>
              <a:t>("data/</a:t>
            </a:r>
            <a:r>
              <a:rPr lang="en-GB" sz="2200" dirty="0" err="1"/>
              <a:t>sales_data.tsv</a:t>
            </a:r>
            <a:r>
              <a:rPr lang="en-GB" sz="2200" dirty="0"/>
              <a:t>") print(</a:t>
            </a:r>
            <a:r>
              <a:rPr lang="en-GB" sz="2200" dirty="0" err="1"/>
              <a:t>df.head</a:t>
            </a:r>
            <a:r>
              <a:rPr lang="en-GB" sz="2200" dirty="0"/>
              <a:t>()) # Display the first 5 rows </a:t>
            </a:r>
          </a:p>
          <a:p>
            <a:endParaRPr lang="en-GB" sz="22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72CB93-8282-6603-E48D-F93DCA0D8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109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D494F-0B35-3214-0879-5FFAACC96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CE54F-BF31-BF69-2D31-1D69A3CC4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37282"/>
            <a:ext cx="11148152" cy="57508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600" b="1" dirty="0"/>
              <a:t>Writing Data Using Pandas - </a:t>
            </a:r>
            <a:r>
              <a:rPr lang="en-GB" dirty="0"/>
              <a:t>Save modified datasets back to files</a:t>
            </a:r>
            <a:r>
              <a:rPr lang="en-GB" sz="2600" dirty="0"/>
              <a:t>. </a:t>
            </a:r>
            <a:endParaRPr lang="en-GB" sz="26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918706-C2BA-A45C-0A13-7D72BB70BFA3}"/>
              </a:ext>
            </a:extLst>
          </p:cNvPr>
          <p:cNvSpPr/>
          <p:nvPr/>
        </p:nvSpPr>
        <p:spPr>
          <a:xfrm>
            <a:off x="757866" y="1729650"/>
            <a:ext cx="4783158" cy="239066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r>
              <a:rPr lang="en-GB" sz="2000" b="1" dirty="0"/>
              <a:t>Write to CSV: </a:t>
            </a:r>
          </a:p>
          <a:p>
            <a:r>
              <a:rPr lang="en-GB" sz="2000" dirty="0"/>
              <a:t># Save </a:t>
            </a:r>
            <a:r>
              <a:rPr lang="en-GB" sz="2000" dirty="0" err="1"/>
              <a:t>DataFrame</a:t>
            </a:r>
            <a:r>
              <a:rPr lang="en-GB" sz="2000" dirty="0"/>
              <a:t> to CSV </a:t>
            </a:r>
            <a:r>
              <a:rPr lang="en-GB" sz="2000" dirty="0" err="1"/>
              <a:t>df.to_csv</a:t>
            </a:r>
            <a:r>
              <a:rPr lang="en-GB" sz="2000" dirty="0"/>
              <a:t>("output/updated_data.csv", index=False)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499F36-4FDA-50E1-0EF7-49D3E5A463C8}"/>
              </a:ext>
            </a:extLst>
          </p:cNvPr>
          <p:cNvSpPr/>
          <p:nvPr/>
        </p:nvSpPr>
        <p:spPr>
          <a:xfrm>
            <a:off x="6301649" y="1729650"/>
            <a:ext cx="4560983" cy="239066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000" b="1" dirty="0"/>
              <a:t>3. Write to JSON: </a:t>
            </a:r>
          </a:p>
          <a:p>
            <a:r>
              <a:rPr lang="en-GB" sz="2000" dirty="0"/>
              <a:t># Save </a:t>
            </a:r>
            <a:r>
              <a:rPr lang="en-GB" sz="2000" dirty="0" err="1"/>
              <a:t>DataFrame</a:t>
            </a:r>
            <a:r>
              <a:rPr lang="en-GB" sz="2000" dirty="0"/>
              <a:t> to JSON </a:t>
            </a:r>
            <a:r>
              <a:rPr lang="en-GB" sz="2000" dirty="0" err="1"/>
              <a:t>df.to_json</a:t>
            </a:r>
            <a:r>
              <a:rPr lang="en-GB" sz="2000" dirty="0"/>
              <a:t>("output/</a:t>
            </a:r>
            <a:r>
              <a:rPr lang="en-GB" sz="2000" dirty="0" err="1"/>
              <a:t>data.json</a:t>
            </a:r>
            <a:r>
              <a:rPr lang="en-GB" sz="2000" dirty="0"/>
              <a:t>")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1E7D8F-D160-2148-031B-26FE98BDB123}"/>
              </a:ext>
            </a:extLst>
          </p:cNvPr>
          <p:cNvSpPr/>
          <p:nvPr/>
        </p:nvSpPr>
        <p:spPr>
          <a:xfrm>
            <a:off x="757866" y="4302087"/>
            <a:ext cx="4783158" cy="239066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000" b="1" dirty="0"/>
              <a:t>2. Write to Excel: </a:t>
            </a:r>
          </a:p>
          <a:p>
            <a:r>
              <a:rPr lang="en-GB" sz="2000" dirty="0"/>
              <a:t># Save </a:t>
            </a:r>
            <a:r>
              <a:rPr lang="en-GB" sz="2000" dirty="0" err="1"/>
              <a:t>DataFrame</a:t>
            </a:r>
            <a:r>
              <a:rPr lang="en-GB" sz="2000" dirty="0"/>
              <a:t> to Excel </a:t>
            </a:r>
            <a:r>
              <a:rPr lang="en-GB" sz="2000" dirty="0" err="1"/>
              <a:t>df.to_excel</a:t>
            </a:r>
            <a:r>
              <a:rPr lang="en-GB" sz="2000" dirty="0"/>
              <a:t>("output/updated_data.xlsx", index=False)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060D0E-FABB-D1DE-E6C8-3F90F3FA9211}"/>
              </a:ext>
            </a:extLst>
          </p:cNvPr>
          <p:cNvSpPr/>
          <p:nvPr/>
        </p:nvSpPr>
        <p:spPr>
          <a:xfrm>
            <a:off x="6301650" y="4302087"/>
            <a:ext cx="4560982" cy="239066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000" b="1" dirty="0"/>
              <a:t>4. Write to TSV: </a:t>
            </a:r>
          </a:p>
          <a:p>
            <a:r>
              <a:rPr lang="en-GB" sz="2000" dirty="0"/>
              <a:t># Save </a:t>
            </a:r>
            <a:r>
              <a:rPr lang="en-GB" sz="2000" dirty="0" err="1"/>
              <a:t>DataFrame</a:t>
            </a:r>
            <a:r>
              <a:rPr lang="en-GB" sz="2000" dirty="0"/>
              <a:t> to TSV </a:t>
            </a:r>
            <a:r>
              <a:rPr lang="en-GB" sz="2000" dirty="0" err="1"/>
              <a:t>df.to_json</a:t>
            </a:r>
            <a:r>
              <a:rPr lang="en-GB" sz="2000" dirty="0"/>
              <a:t>("output/</a:t>
            </a:r>
            <a:r>
              <a:rPr lang="en-GB" sz="2000" dirty="0" err="1"/>
              <a:t>data.tsv</a:t>
            </a:r>
            <a:r>
              <a:rPr lang="en-GB" sz="2000" dirty="0"/>
              <a:t>")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1A69DC0-42B7-7D13-5481-6526CC030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14</a:t>
            </a:fld>
            <a:endParaRPr lang="en-GB"/>
          </a:p>
        </p:txBody>
      </p:sp>
      <p:pic>
        <p:nvPicPr>
          <p:cNvPr id="6" name="Picture 5" descr="Abstract line art skyscrapers">
            <a:extLst>
              <a:ext uri="{FF2B5EF4-FFF2-40B4-BE49-F238E27FC236}">
                <a16:creationId xmlns:a16="http://schemas.microsoft.com/office/drawing/2014/main" id="{9DCF2C70-CCBD-D66F-DB07-49E459EF7C6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  <a:grayscl/>
          </a:blip>
          <a:srcRect t="23961" r="9091"/>
          <a:stretch>
            <a:fillRect/>
          </a:stretch>
        </p:blipFill>
        <p:spPr>
          <a:xfrm>
            <a:off x="41244" y="-28965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7878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0FA309-807F-4C17-98EF-A3BA7388E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42A87B-CAE9-4F8F-B293-28388E45D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8FA1749-B91A-40E7-AD01-0B9C9C6AF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B7A934F-FFF7-4353-83D3-4EF66E93E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00676C8-6DE8-47DD-9A23-D42063A12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EA07D-CFA6-C1A4-96DA-C9A1A4660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Data Visualization - Seeing is Believing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D8B81-4A37-C58F-04B3-517121039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9922" y="440676"/>
            <a:ext cx="6963548" cy="572353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600" b="1" dirty="0">
                <a:solidFill>
                  <a:srgbClr val="FFFFFF"/>
                </a:solidFill>
              </a:rPr>
              <a:t>Objective</a:t>
            </a:r>
            <a:r>
              <a:rPr lang="en-GB" dirty="0">
                <a:solidFill>
                  <a:srgbClr val="FFFFFF"/>
                </a:solidFill>
              </a:rPr>
              <a:t>: Equip learners with the knowledge and skills to create compelling visualizations using Python, focusing on Matplotlib and other Python visualization libraries.</a:t>
            </a:r>
          </a:p>
          <a:p>
            <a:pPr marL="0" indent="0">
              <a:buNone/>
            </a:pPr>
            <a:r>
              <a:rPr lang="en-GB" b="1" dirty="0">
                <a:solidFill>
                  <a:srgbClr val="FFFFFF"/>
                </a:solidFill>
              </a:rPr>
              <a:t>What is Matplotlib? </a:t>
            </a:r>
          </a:p>
          <a:p>
            <a:pPr marL="0" indent="0">
              <a:buNone/>
            </a:pPr>
            <a:r>
              <a:rPr lang="en-GB" dirty="0">
                <a:solidFill>
                  <a:srgbClr val="FFFFFF"/>
                </a:solidFill>
              </a:rPr>
              <a:t>Matplotlib is a popular Python library used to create static, interactive, and animated visualizations. </a:t>
            </a:r>
          </a:p>
          <a:p>
            <a:pPr marL="0" indent="0">
              <a:buNone/>
            </a:pPr>
            <a:r>
              <a:rPr lang="en-GB" b="1" dirty="0">
                <a:solidFill>
                  <a:srgbClr val="FFFFFF"/>
                </a:solidFill>
              </a:rPr>
              <a:t>Why Use Matplotlib? </a:t>
            </a:r>
          </a:p>
          <a:p>
            <a:r>
              <a:rPr lang="en-GB" dirty="0">
                <a:solidFill>
                  <a:srgbClr val="FFFFFF"/>
                </a:solidFill>
              </a:rPr>
              <a:t>Provides detailed control over chart appearance. </a:t>
            </a:r>
          </a:p>
          <a:p>
            <a:r>
              <a:rPr lang="en-GB" dirty="0">
                <a:solidFill>
                  <a:srgbClr val="FFFFFF"/>
                </a:solidFill>
              </a:rPr>
              <a:t>Supports a wide range of plots. </a:t>
            </a:r>
          </a:p>
          <a:p>
            <a:pPr marL="0" indent="0">
              <a:buNone/>
            </a:pPr>
            <a:r>
              <a:rPr lang="en-GB" sz="2000" i="1" dirty="0">
                <a:solidFill>
                  <a:srgbClr val="FFFFFF"/>
                </a:solidFill>
              </a:rPr>
              <a:t>Importing Matplotlib: </a:t>
            </a:r>
          </a:p>
          <a:p>
            <a:pPr marL="0" indent="0">
              <a:buNone/>
            </a:pPr>
            <a:r>
              <a:rPr lang="en-GB" sz="2000" i="1" dirty="0">
                <a:solidFill>
                  <a:srgbClr val="FFFFFF"/>
                </a:solidFill>
              </a:rPr>
              <a:t>import </a:t>
            </a:r>
            <a:r>
              <a:rPr lang="en-GB" sz="2000" i="1" dirty="0" err="1">
                <a:solidFill>
                  <a:srgbClr val="FFFFFF"/>
                </a:solidFill>
              </a:rPr>
              <a:t>matplotlib.pyplot</a:t>
            </a:r>
            <a:r>
              <a:rPr lang="en-GB" sz="2000" i="1" dirty="0">
                <a:solidFill>
                  <a:srgbClr val="FFFFFF"/>
                </a:solidFill>
              </a:rPr>
              <a:t> as </a:t>
            </a:r>
            <a:r>
              <a:rPr lang="en-GB" sz="2000" i="1" dirty="0" err="1">
                <a:solidFill>
                  <a:srgbClr val="FFFFFF"/>
                </a:solidFill>
              </a:rPr>
              <a:t>plt</a:t>
            </a:r>
            <a:endParaRPr lang="en-GB" sz="2000" i="1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58EE62-CFD0-92A5-6C2B-B07B0DD5B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5" y="314830"/>
            <a:ext cx="1154151" cy="1090789"/>
          </a:xfrm>
        </p:spPr>
        <p:txBody>
          <a:bodyPr/>
          <a:lstStyle/>
          <a:p>
            <a:fld id="{2AF22C15-40E0-4D8B-8271-1C26AD415582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7876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FECAD23-900F-4F1B-A441-6A68749F8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7943801-CAEC-4F98-9332-2A4D91284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A233090-6C39-4F59-8A0F-86F011A7E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5992" y="0"/>
            <a:ext cx="4636008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84DCAA0-4BF1-4FB9-97BA-D6BA630419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7876030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94354C-3DAD-A916-2060-0AE1EA70F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7087552" cy="1080938"/>
          </a:xfrm>
        </p:spPr>
        <p:txBody>
          <a:bodyPr>
            <a:normAutofit/>
          </a:bodyPr>
          <a:lstStyle/>
          <a:p>
            <a:r>
              <a:rPr lang="en-GB" b="1" dirty="0"/>
              <a:t>Basics of Matplotlib Figures</a:t>
            </a:r>
            <a:br>
              <a:rPr lang="en-GB" dirty="0"/>
            </a:br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BC2FEA5-B399-458A-8393-E06CE40DB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7967048" cy="32116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D8371-E24E-1B2B-1B57-4B7928AC2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70239"/>
            <a:ext cx="9256893" cy="39659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200" b="1" dirty="0"/>
              <a:t>Objective</a:t>
            </a:r>
            <a:r>
              <a:rPr lang="en-GB" sz="2200" dirty="0"/>
              <a:t>: Understand the anatomy of a Matplotlib figure.</a:t>
            </a:r>
          </a:p>
          <a:p>
            <a:pPr marL="457200" indent="-457200">
              <a:buAutoNum type="arabicPeriod"/>
            </a:pPr>
            <a:r>
              <a:rPr lang="en-GB" sz="2200" b="1" dirty="0"/>
              <a:t>Key Components: </a:t>
            </a:r>
          </a:p>
          <a:p>
            <a:pPr marL="457200" indent="-457200">
              <a:buAutoNum type="alphaLcPeriod"/>
            </a:pPr>
            <a:r>
              <a:rPr lang="en-GB" sz="2200" b="1" dirty="0"/>
              <a:t>Figure</a:t>
            </a:r>
            <a:r>
              <a:rPr lang="en-GB" sz="2200" dirty="0"/>
              <a:t>: The overall window or page where plots are drawn. </a:t>
            </a:r>
          </a:p>
          <a:p>
            <a:pPr marL="457200" indent="-457200">
              <a:buAutoNum type="alphaLcPeriod"/>
            </a:pPr>
            <a:r>
              <a:rPr lang="en-GB" sz="2200" b="1" dirty="0"/>
              <a:t>Axes</a:t>
            </a:r>
            <a:r>
              <a:rPr lang="en-GB" sz="2200" dirty="0"/>
              <a:t>: The area where data is plotted (can contain multiple Axes). </a:t>
            </a:r>
          </a:p>
          <a:p>
            <a:pPr marL="457200" indent="-457200">
              <a:buAutoNum type="alphaLcPeriod"/>
            </a:pPr>
            <a:r>
              <a:rPr lang="en-GB" sz="2200" b="1" dirty="0"/>
              <a:t>Plot Elements</a:t>
            </a:r>
            <a:r>
              <a:rPr lang="en-GB" sz="2200" dirty="0"/>
              <a:t>: Titles, labels, legends, etc.</a:t>
            </a:r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en-GB" sz="2200" b="1" dirty="0"/>
              <a:t>2. Create a Basic Figure: </a:t>
            </a:r>
          </a:p>
          <a:p>
            <a:pPr marL="0" indent="0">
              <a:buNone/>
            </a:pPr>
            <a:r>
              <a:rPr lang="en-GB" sz="2200" dirty="0" err="1"/>
              <a:t>plt.figure</a:t>
            </a:r>
            <a:r>
              <a:rPr lang="en-GB" sz="2200" dirty="0"/>
              <a:t>(</a:t>
            </a:r>
            <a:r>
              <a:rPr lang="en-GB" sz="2200" dirty="0" err="1"/>
              <a:t>figsize</a:t>
            </a:r>
            <a:r>
              <a:rPr lang="en-GB" sz="2200" dirty="0"/>
              <a:t>=(8, 6)) # Create a figure with specific dimensions </a:t>
            </a:r>
          </a:p>
          <a:p>
            <a:pPr marL="0" indent="0">
              <a:buNone/>
            </a:pPr>
            <a:r>
              <a:rPr lang="en-GB" sz="2200" dirty="0" err="1"/>
              <a:t>plt.plot</a:t>
            </a:r>
            <a:r>
              <a:rPr lang="en-GB" sz="2200" dirty="0"/>
              <a:t>([1, 2, 3], [4, 5, 6]) # Plot a line </a:t>
            </a:r>
          </a:p>
          <a:p>
            <a:pPr marL="0" indent="0">
              <a:buNone/>
            </a:pPr>
            <a:r>
              <a:rPr lang="en-GB" sz="2200" dirty="0" err="1"/>
              <a:t>plt.show</a:t>
            </a:r>
            <a:r>
              <a:rPr lang="en-GB" sz="2200" dirty="0"/>
              <a:t>() # Display the plot</a:t>
            </a:r>
          </a:p>
        </p:txBody>
      </p:sp>
      <p:pic>
        <p:nvPicPr>
          <p:cNvPr id="7" name="Graphic 6" descr="Circular Flowchart">
            <a:extLst>
              <a:ext uri="{FF2B5EF4-FFF2-40B4-BE49-F238E27FC236}">
                <a16:creationId xmlns:a16="http://schemas.microsoft.com/office/drawing/2014/main" id="{BDBEC225-BEE7-4713-5C62-99043D2D83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68747" y="299425"/>
            <a:ext cx="1988544" cy="1988544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CBF3C1-24CF-C587-EA08-C7D95C274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3668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86987-0C51-51E7-3F5E-04CC874E5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37" y="2259623"/>
            <a:ext cx="4702928" cy="4363844"/>
          </a:xfr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/>
            <a:r>
              <a:rPr lang="en-US" sz="2000" b="1" dirty="0"/>
              <a:t>Objective</a:t>
            </a:r>
            <a:r>
              <a:rPr lang="en-US" sz="2000" dirty="0"/>
              <a:t>: Learn to plot basic line graphs.</a:t>
            </a:r>
          </a:p>
          <a:p>
            <a:pPr marL="457200"/>
            <a:r>
              <a:rPr lang="en-US" sz="2000" b="1" dirty="0"/>
              <a:t>Simple Line Plot</a:t>
            </a:r>
            <a:r>
              <a:rPr lang="en-US" sz="2000" dirty="0"/>
              <a:t>: </a:t>
            </a:r>
          </a:p>
          <a:p>
            <a:pPr marL="0"/>
            <a:r>
              <a:rPr lang="en-US" sz="2000" dirty="0"/>
              <a:t>x = [1, 2, 3, 4] </a:t>
            </a:r>
          </a:p>
          <a:p>
            <a:pPr marL="0"/>
            <a:r>
              <a:rPr lang="en-US" sz="2000" dirty="0"/>
              <a:t>y = [10, 20, 25, 30] </a:t>
            </a:r>
          </a:p>
          <a:p>
            <a:pPr marL="0"/>
            <a:r>
              <a:rPr lang="en-US" sz="2000" dirty="0" err="1"/>
              <a:t>plt.plot</a:t>
            </a:r>
            <a:r>
              <a:rPr lang="en-US" sz="2000" dirty="0"/>
              <a:t>(x, y) </a:t>
            </a:r>
          </a:p>
          <a:p>
            <a:pPr marL="0"/>
            <a:r>
              <a:rPr lang="en-US" sz="2000" dirty="0" err="1"/>
              <a:t>plt.title</a:t>
            </a:r>
            <a:r>
              <a:rPr lang="en-US" sz="2000" dirty="0"/>
              <a:t>("Line Plot Example") </a:t>
            </a:r>
          </a:p>
          <a:p>
            <a:pPr marL="0"/>
            <a:r>
              <a:rPr lang="en-US" sz="2000" dirty="0" err="1"/>
              <a:t>plt.xlabel</a:t>
            </a:r>
            <a:r>
              <a:rPr lang="en-US" sz="2000" dirty="0"/>
              <a:t>("X-axis") </a:t>
            </a:r>
          </a:p>
          <a:p>
            <a:pPr marL="0"/>
            <a:r>
              <a:rPr lang="en-US" sz="2000" dirty="0" err="1"/>
              <a:t>plt.ylabel</a:t>
            </a:r>
            <a:r>
              <a:rPr lang="en-US" sz="2000" dirty="0"/>
              <a:t>("Y-axis")</a:t>
            </a:r>
          </a:p>
          <a:p>
            <a:pPr marL="0"/>
            <a:r>
              <a:rPr lang="en-US" sz="2000" dirty="0" err="1"/>
              <a:t>plt.show</a:t>
            </a:r>
            <a:r>
              <a:rPr lang="en-US" sz="2000" dirty="0"/>
              <a:t>()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E517173-A4C7-9D65-4D81-7C269A1C3F29}"/>
              </a:ext>
            </a:extLst>
          </p:cNvPr>
          <p:cNvSpPr txBox="1">
            <a:spLocks/>
          </p:cNvSpPr>
          <p:nvPr/>
        </p:nvSpPr>
        <p:spPr>
          <a:xfrm>
            <a:off x="6793737" y="2348923"/>
            <a:ext cx="5137529" cy="436384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n-US" sz="2000" b="1" dirty="0"/>
              <a:t>2. Customize Line Styles: </a:t>
            </a:r>
          </a:p>
          <a:p>
            <a:pPr marL="0"/>
            <a:r>
              <a:rPr lang="en-US" sz="2000" dirty="0" err="1"/>
              <a:t>plt.plot</a:t>
            </a:r>
            <a:r>
              <a:rPr lang="en-US" sz="2000" dirty="0"/>
              <a:t>(x, y, </a:t>
            </a:r>
            <a:r>
              <a:rPr lang="en-US" sz="2000" dirty="0" err="1"/>
              <a:t>linestyle</a:t>
            </a:r>
            <a:r>
              <a:rPr lang="en-US" sz="2000" dirty="0"/>
              <a:t>='--', color='red', marker='o') # Dashed line with red color and circle markers </a:t>
            </a:r>
          </a:p>
          <a:p>
            <a:pPr marL="0"/>
            <a:r>
              <a:rPr lang="en-US" sz="2000" dirty="0" err="1"/>
              <a:t>plt.show</a:t>
            </a:r>
            <a:r>
              <a:rPr lang="en-US" sz="2000" dirty="0"/>
              <a:t>()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0C15F27-FD87-5C14-F429-9138CA40DB48}"/>
              </a:ext>
            </a:extLst>
          </p:cNvPr>
          <p:cNvSpPr txBox="1">
            <a:spLocks/>
          </p:cNvSpPr>
          <p:nvPr/>
        </p:nvSpPr>
        <p:spPr>
          <a:xfrm>
            <a:off x="462198" y="145233"/>
            <a:ext cx="9872134" cy="1193968"/>
          </a:xfrm>
          <a:prstGeom prst="rect">
            <a:avLst/>
          </a:prstGeom>
          <a:solidFill>
            <a:srgbClr val="FFFFFF"/>
          </a:solidFill>
          <a:ln w="38100">
            <a:solidFill>
              <a:srgbClr val="7F7F7F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3F3F3F"/>
                </a:solidFill>
              </a:rPr>
              <a:t>Creating Line Plots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E8C8E26-373C-6411-9F83-4C3E5AD08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17</a:t>
            </a:fld>
            <a:endParaRPr lang="en-GB"/>
          </a:p>
        </p:txBody>
      </p:sp>
      <p:pic>
        <p:nvPicPr>
          <p:cNvPr id="9" name="Picture 8" descr="Abstract line art skyscrapers">
            <a:extLst>
              <a:ext uri="{FF2B5EF4-FFF2-40B4-BE49-F238E27FC236}">
                <a16:creationId xmlns:a16="http://schemas.microsoft.com/office/drawing/2014/main" id="{3EB3F78A-5467-2EA9-5C71-99EDDBCF1A1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  <a:grayscl/>
          </a:blip>
          <a:srcRect t="23961" r="9091"/>
          <a:stretch>
            <a:fillRect/>
          </a:stretch>
        </p:blipFill>
        <p:spPr>
          <a:xfrm>
            <a:off x="41244" y="-28965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258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FECAD23-900F-4F1B-A441-6A68749F8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7943801-CAEC-4F98-9332-2A4D91284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A233090-6C39-4F59-8A0F-86F011A7E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5992" y="0"/>
            <a:ext cx="4636008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84DCAA0-4BF1-4FB9-97BA-D6BA630419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7876030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BC2FEA5-B399-458A-8393-E06CE40DB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7967048" cy="32116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935EC-37D0-6F8B-8612-E80FC5165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572" y="1140012"/>
            <a:ext cx="11511679" cy="40819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50" b="1" dirty="0"/>
              <a:t>Objective</a:t>
            </a:r>
            <a:r>
              <a:rPr lang="en-GB" sz="2050" dirty="0"/>
              <a:t>: Enhance plots with descriptive elements. </a:t>
            </a:r>
          </a:p>
          <a:p>
            <a:pPr marL="0" indent="0">
              <a:buNone/>
            </a:pPr>
            <a:endParaRPr lang="en-GB" sz="1200" dirty="0"/>
          </a:p>
          <a:p>
            <a:pPr marL="457200" indent="-457200">
              <a:buAutoNum type="arabicPeriod"/>
            </a:pPr>
            <a:r>
              <a:rPr lang="en-GB" sz="2050" b="1" dirty="0"/>
              <a:t>Adding Text:</a:t>
            </a:r>
          </a:p>
          <a:p>
            <a:pPr marL="0" indent="0">
              <a:buNone/>
            </a:pPr>
            <a:r>
              <a:rPr lang="en-GB" sz="2050" dirty="0" err="1"/>
              <a:t>plt.plot</a:t>
            </a:r>
            <a:r>
              <a:rPr lang="en-GB" sz="2050" dirty="0"/>
              <a:t>(x, y) </a:t>
            </a:r>
          </a:p>
          <a:p>
            <a:pPr marL="0" indent="0">
              <a:buNone/>
            </a:pPr>
            <a:r>
              <a:rPr lang="en-GB" sz="2050" dirty="0" err="1"/>
              <a:t>plt.text</a:t>
            </a:r>
            <a:r>
              <a:rPr lang="en-GB" sz="2050" dirty="0"/>
              <a:t>(2, 20, "Peak Value", </a:t>
            </a:r>
            <a:r>
              <a:rPr lang="en-GB" sz="2050" dirty="0" err="1"/>
              <a:t>fontsize</a:t>
            </a:r>
            <a:r>
              <a:rPr lang="en-GB" sz="2050" dirty="0"/>
              <a:t>=12, </a:t>
            </a:r>
            <a:r>
              <a:rPr lang="en-GB" sz="2050" dirty="0" err="1"/>
              <a:t>color</a:t>
            </a:r>
            <a:r>
              <a:rPr lang="en-GB" sz="2050" dirty="0"/>
              <a:t>="blue") # Add text at (2, 20) </a:t>
            </a:r>
          </a:p>
          <a:p>
            <a:pPr marL="0" indent="0">
              <a:buNone/>
            </a:pPr>
            <a:r>
              <a:rPr lang="en-GB" sz="2050" dirty="0" err="1"/>
              <a:t>plt.show</a:t>
            </a:r>
            <a:r>
              <a:rPr lang="en-GB" sz="2050" dirty="0"/>
              <a:t>() </a:t>
            </a:r>
          </a:p>
          <a:p>
            <a:pPr marL="0" indent="0">
              <a:buNone/>
            </a:pPr>
            <a:r>
              <a:rPr lang="en-GB" sz="2050" b="1" dirty="0"/>
              <a:t>2. Adding Legends: </a:t>
            </a:r>
          </a:p>
          <a:p>
            <a:pPr marL="0" indent="0">
              <a:buNone/>
            </a:pPr>
            <a:r>
              <a:rPr lang="en-GB" sz="2050" dirty="0" err="1"/>
              <a:t>plt.plot</a:t>
            </a:r>
            <a:r>
              <a:rPr lang="en-GB" sz="2050" dirty="0"/>
              <a:t>(x, y, label="Sales") </a:t>
            </a:r>
          </a:p>
          <a:p>
            <a:pPr marL="0" indent="0">
              <a:buNone/>
            </a:pPr>
            <a:r>
              <a:rPr lang="en-GB" sz="2050" dirty="0" err="1"/>
              <a:t>plt.legend</a:t>
            </a:r>
            <a:r>
              <a:rPr lang="en-GB" sz="2050" dirty="0"/>
              <a:t>() # Add legend </a:t>
            </a:r>
            <a:r>
              <a:rPr lang="en-GB" sz="2050" dirty="0" err="1"/>
              <a:t>plt.show</a:t>
            </a:r>
            <a:r>
              <a:rPr lang="en-GB" sz="2050" dirty="0"/>
              <a:t>() </a:t>
            </a:r>
          </a:p>
          <a:p>
            <a:pPr marL="0" indent="0">
              <a:buNone/>
            </a:pPr>
            <a:r>
              <a:rPr lang="en-GB" sz="2050" b="1" dirty="0"/>
              <a:t>3. Adding Labels: </a:t>
            </a:r>
          </a:p>
          <a:p>
            <a:pPr marL="0" indent="0">
              <a:buNone/>
            </a:pPr>
            <a:r>
              <a:rPr lang="en-GB" sz="2050" dirty="0" err="1"/>
              <a:t>plt.plot</a:t>
            </a:r>
            <a:r>
              <a:rPr lang="en-GB" sz="2050" dirty="0"/>
              <a:t>(x, y) </a:t>
            </a:r>
          </a:p>
          <a:p>
            <a:pPr marL="0" indent="0">
              <a:buNone/>
            </a:pPr>
            <a:r>
              <a:rPr lang="en-GB" sz="2050" dirty="0" err="1"/>
              <a:t>plt.xlabel</a:t>
            </a:r>
            <a:r>
              <a:rPr lang="en-GB" sz="2050" dirty="0"/>
              <a:t>("Months") </a:t>
            </a:r>
          </a:p>
          <a:p>
            <a:pPr marL="0" indent="0">
              <a:buNone/>
            </a:pPr>
            <a:r>
              <a:rPr lang="en-GB" sz="2050" dirty="0" err="1"/>
              <a:t>plt.ylabel</a:t>
            </a:r>
            <a:r>
              <a:rPr lang="en-GB" sz="2050" dirty="0"/>
              <a:t>("Revenue") </a:t>
            </a:r>
          </a:p>
          <a:p>
            <a:pPr marL="0" indent="0">
              <a:buNone/>
            </a:pPr>
            <a:r>
              <a:rPr lang="en-GB" sz="2050" dirty="0" err="1"/>
              <a:t>plt.title</a:t>
            </a:r>
            <a:r>
              <a:rPr lang="en-GB" sz="2050" dirty="0"/>
              <a:t>("Monthly Revenue") </a:t>
            </a:r>
            <a:r>
              <a:rPr lang="en-GB" sz="2050" dirty="0" err="1"/>
              <a:t>plt.show</a:t>
            </a:r>
            <a:r>
              <a:rPr lang="en-GB" sz="2050" dirty="0"/>
              <a:t>()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E44C11C-BE8F-20C5-AD1E-27116DFD5D54}"/>
              </a:ext>
            </a:extLst>
          </p:cNvPr>
          <p:cNvSpPr txBox="1">
            <a:spLocks/>
          </p:cNvSpPr>
          <p:nvPr/>
        </p:nvSpPr>
        <p:spPr>
          <a:xfrm>
            <a:off x="102592" y="95952"/>
            <a:ext cx="9872134" cy="976314"/>
          </a:xfrm>
          <a:prstGeom prst="rect">
            <a:avLst/>
          </a:prstGeom>
          <a:solidFill>
            <a:srgbClr val="FFFFFF"/>
          </a:solidFill>
          <a:ln w="38100">
            <a:solidFill>
              <a:srgbClr val="7F7F7F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3F3F3F"/>
                </a:solidFill>
              </a:rPr>
              <a:t>Adding Texts, Legends, and Labels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48D0AF8-A910-08CF-5927-2F0546430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4539" y="202910"/>
            <a:ext cx="1154151" cy="1090789"/>
          </a:xfrm>
        </p:spPr>
        <p:txBody>
          <a:bodyPr/>
          <a:lstStyle/>
          <a:p>
            <a:fld id="{2AF22C15-40E0-4D8B-8271-1C26AD415582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31334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48389-4CF7-22E0-7FA9-5E5CFC10A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769" y="156243"/>
            <a:ext cx="9872134" cy="1193968"/>
          </a:xfrm>
          <a:solidFill>
            <a:srgbClr val="FFFFFF"/>
          </a:solidFill>
          <a:ln w="38100">
            <a:solidFill>
              <a:srgbClr val="7F7F7F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3F3F3F"/>
                </a:solidFill>
                <a:latin typeface="+mj-lt"/>
                <a:ea typeface="+mj-ea"/>
                <a:cs typeface="+mj-cs"/>
              </a:rPr>
              <a:t>Different Plots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C0F708-7B22-99C6-D204-7BC985DA8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304" y="1800528"/>
            <a:ext cx="5575963" cy="4435020"/>
          </a:xfrm>
          <a:ln>
            <a:solidFill>
              <a:schemeClr val="accent6"/>
            </a:solidFill>
          </a:ln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000" b="1" dirty="0"/>
              <a:t>Scatter Plot</a:t>
            </a:r>
          </a:p>
          <a:p>
            <a:pPr marL="0" indent="0">
              <a:buNone/>
            </a:pPr>
            <a:r>
              <a:rPr lang="en-US" sz="2000" b="1" dirty="0"/>
              <a:t>Objective</a:t>
            </a:r>
            <a:r>
              <a:rPr lang="en-US" sz="2000" dirty="0"/>
              <a:t>: Visualize relationships between two variables. </a:t>
            </a:r>
          </a:p>
          <a:p>
            <a:pPr marL="0" indent="0">
              <a:buNone/>
            </a:pPr>
            <a:r>
              <a:rPr lang="en-US" sz="2000" dirty="0"/>
              <a:t>x = [1, 2, 3, 4, 5] </a:t>
            </a:r>
          </a:p>
          <a:p>
            <a:pPr marL="0" indent="0">
              <a:buNone/>
            </a:pPr>
            <a:r>
              <a:rPr lang="en-US" sz="2000" dirty="0"/>
              <a:t>y = [10, 15, 20, 25, 30] </a:t>
            </a:r>
          </a:p>
          <a:p>
            <a:pPr marL="0" indent="0">
              <a:buNone/>
            </a:pPr>
            <a:r>
              <a:rPr lang="en-US" sz="2000" dirty="0" err="1"/>
              <a:t>plt.scatter</a:t>
            </a:r>
            <a:r>
              <a:rPr lang="en-US" sz="2000" dirty="0"/>
              <a:t>(x, y, color="green", marker="o") </a:t>
            </a:r>
          </a:p>
          <a:p>
            <a:pPr marL="0" indent="0">
              <a:buNone/>
            </a:pPr>
            <a:r>
              <a:rPr lang="en-US" sz="2000" dirty="0" err="1"/>
              <a:t>plt.title</a:t>
            </a:r>
            <a:r>
              <a:rPr lang="en-US" sz="2000" dirty="0"/>
              <a:t>("Scatter Plot Example") </a:t>
            </a:r>
          </a:p>
          <a:p>
            <a:pPr marL="0" indent="0">
              <a:buNone/>
            </a:pPr>
            <a:r>
              <a:rPr lang="en-US" sz="2000" dirty="0" err="1"/>
              <a:t>plt.xlabel</a:t>
            </a:r>
            <a:r>
              <a:rPr lang="en-US" sz="2000" dirty="0"/>
              <a:t>("X-axis") </a:t>
            </a:r>
          </a:p>
          <a:p>
            <a:pPr marL="0" indent="0">
              <a:buNone/>
            </a:pPr>
            <a:r>
              <a:rPr lang="en-US" sz="2000" dirty="0" err="1"/>
              <a:t>plt.ylabel</a:t>
            </a:r>
            <a:r>
              <a:rPr lang="en-US" sz="2000" dirty="0"/>
              <a:t>("Y-axis") </a:t>
            </a:r>
          </a:p>
          <a:p>
            <a:pPr marL="0" indent="0">
              <a:buNone/>
            </a:pPr>
            <a:r>
              <a:rPr lang="en-US" sz="2000" dirty="0" err="1"/>
              <a:t>plt.show</a:t>
            </a:r>
            <a:r>
              <a:rPr lang="en-US" sz="2000" dirty="0"/>
              <a:t>()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39A0A0A-5D45-FFED-2D0A-9A1AE2366DAB}"/>
              </a:ext>
            </a:extLst>
          </p:cNvPr>
          <p:cNvSpPr txBox="1">
            <a:spLocks/>
          </p:cNvSpPr>
          <p:nvPr/>
        </p:nvSpPr>
        <p:spPr>
          <a:xfrm>
            <a:off x="6417730" y="1800527"/>
            <a:ext cx="5575963" cy="4302817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Bar Charts </a:t>
            </a:r>
          </a:p>
          <a:p>
            <a:pPr marL="0" indent="0">
              <a:buNone/>
            </a:pPr>
            <a:r>
              <a:rPr lang="en-US" sz="2000" b="1" dirty="0"/>
              <a:t>Objective</a:t>
            </a:r>
            <a:r>
              <a:rPr lang="en-US" sz="2000" dirty="0"/>
              <a:t>: Compare categories visually. </a:t>
            </a:r>
          </a:p>
          <a:p>
            <a:pPr marL="0" indent="0">
              <a:buNone/>
            </a:pPr>
            <a:r>
              <a:rPr lang="en-US" sz="2000" dirty="0"/>
              <a:t>categories = ["A", "B", "C"] </a:t>
            </a:r>
          </a:p>
          <a:p>
            <a:pPr marL="0" indent="0">
              <a:buNone/>
            </a:pPr>
            <a:r>
              <a:rPr lang="en-US" sz="2000" dirty="0"/>
              <a:t>values = [10, 20, 15] </a:t>
            </a:r>
            <a:r>
              <a:rPr lang="en-US" sz="2000" dirty="0" err="1"/>
              <a:t>plt.bar</a:t>
            </a:r>
            <a:r>
              <a:rPr lang="en-US" sz="2000" dirty="0"/>
              <a:t>(categories, values, color="purple") </a:t>
            </a:r>
          </a:p>
          <a:p>
            <a:pPr marL="0" indent="0">
              <a:buNone/>
            </a:pPr>
            <a:r>
              <a:rPr lang="en-US" sz="2000" dirty="0" err="1"/>
              <a:t>plt.title</a:t>
            </a:r>
            <a:r>
              <a:rPr lang="en-US" sz="2000" dirty="0"/>
              <a:t>("Bar Chart Example") </a:t>
            </a:r>
            <a:r>
              <a:rPr lang="en-US" sz="2000" dirty="0" err="1"/>
              <a:t>plt.xlabel</a:t>
            </a:r>
            <a:r>
              <a:rPr lang="en-US" sz="2000" dirty="0"/>
              <a:t>("Categories") </a:t>
            </a:r>
            <a:r>
              <a:rPr lang="en-US" sz="2000" dirty="0" err="1"/>
              <a:t>plt.ylabel</a:t>
            </a:r>
            <a:r>
              <a:rPr lang="en-US" sz="2000" dirty="0"/>
              <a:t>("Values") </a:t>
            </a:r>
          </a:p>
          <a:p>
            <a:pPr marL="0" indent="0">
              <a:buNone/>
            </a:pPr>
            <a:r>
              <a:rPr lang="en-US" sz="2000" dirty="0" err="1"/>
              <a:t>plt.show</a:t>
            </a:r>
            <a:r>
              <a:rPr lang="en-US" sz="2000" dirty="0"/>
              <a:t>()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262B94-0D11-8F5D-EBAB-74370AB02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19</a:t>
            </a:fld>
            <a:endParaRPr lang="en-GB"/>
          </a:p>
        </p:txBody>
      </p:sp>
      <p:pic>
        <p:nvPicPr>
          <p:cNvPr id="6" name="Picture 5" descr="Abstract line art skyscrapers">
            <a:extLst>
              <a:ext uri="{FF2B5EF4-FFF2-40B4-BE49-F238E27FC236}">
                <a16:creationId xmlns:a16="http://schemas.microsoft.com/office/drawing/2014/main" id="{6EC0CBEC-A21F-B44A-74A8-A08C9E5A2B4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  <a:grayscl/>
          </a:blip>
          <a:srcRect t="23961" r="9091"/>
          <a:stretch>
            <a:fillRect/>
          </a:stretch>
        </p:blipFill>
        <p:spPr>
          <a:xfrm>
            <a:off x="41244" y="-28965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4897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F5DA0-F1DE-FB27-9B14-72446E14E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5417"/>
            <a:ext cx="10515600" cy="56626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b="1" dirty="0"/>
              <a:t>Creating Arrays </a:t>
            </a:r>
          </a:p>
          <a:p>
            <a:pPr marL="0" indent="0">
              <a:buNone/>
            </a:pPr>
            <a:endParaRPr lang="en-GB" sz="2200" b="1" dirty="0"/>
          </a:p>
          <a:p>
            <a:pPr marL="0" indent="0">
              <a:buNone/>
            </a:pPr>
            <a:endParaRPr lang="en-GB" sz="2200" b="1" dirty="0"/>
          </a:p>
          <a:p>
            <a:pPr marL="0" indent="0">
              <a:buNone/>
            </a:pPr>
            <a:endParaRPr lang="en-GB" sz="22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EE9756-AC5E-B99C-6622-BE3F255591D8}"/>
              </a:ext>
            </a:extLst>
          </p:cNvPr>
          <p:cNvSpPr/>
          <p:nvPr/>
        </p:nvSpPr>
        <p:spPr>
          <a:xfrm>
            <a:off x="838200" y="2236423"/>
            <a:ext cx="4560983" cy="215930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en-GB" sz="2200" b="1" dirty="0"/>
              <a:t>From a List: </a:t>
            </a:r>
          </a:p>
          <a:p>
            <a:r>
              <a:rPr lang="en-GB" sz="2200" dirty="0"/>
              <a:t># Convert list to array </a:t>
            </a:r>
          </a:p>
          <a:p>
            <a:r>
              <a:rPr lang="en-GB" sz="2200" dirty="0" err="1"/>
              <a:t>arr</a:t>
            </a:r>
            <a:r>
              <a:rPr lang="en-GB" sz="2200" dirty="0"/>
              <a:t> = </a:t>
            </a:r>
            <a:r>
              <a:rPr lang="en-GB" sz="2200" dirty="0" err="1"/>
              <a:t>np.array</a:t>
            </a:r>
            <a:r>
              <a:rPr lang="en-GB" sz="2200" dirty="0"/>
              <a:t>([1, 2, 3, 4]) </a:t>
            </a:r>
          </a:p>
          <a:p>
            <a:r>
              <a:rPr lang="en-GB" sz="2200" dirty="0"/>
              <a:t>print(</a:t>
            </a:r>
            <a:r>
              <a:rPr lang="en-GB" sz="2200" dirty="0" err="1"/>
              <a:t>arr</a:t>
            </a:r>
            <a:r>
              <a:rPr lang="en-GB" sz="2200" dirty="0"/>
              <a:t>)</a:t>
            </a:r>
          </a:p>
          <a:p>
            <a:pPr algn="ctr"/>
            <a:endParaRPr lang="en-GB" sz="2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315028-999D-9D50-635B-55551EBD04CD}"/>
              </a:ext>
            </a:extLst>
          </p:cNvPr>
          <p:cNvSpPr/>
          <p:nvPr/>
        </p:nvSpPr>
        <p:spPr>
          <a:xfrm>
            <a:off x="6591758" y="2236422"/>
            <a:ext cx="4560983" cy="215930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200" b="1" dirty="0"/>
              <a:t>2. Using Built-in Functions: </a:t>
            </a:r>
          </a:p>
          <a:p>
            <a:r>
              <a:rPr lang="en-GB" sz="2200" dirty="0"/>
              <a:t># Create an array of zeros </a:t>
            </a:r>
          </a:p>
          <a:p>
            <a:r>
              <a:rPr lang="en-GB" sz="2200" dirty="0"/>
              <a:t>zeros = </a:t>
            </a:r>
            <a:r>
              <a:rPr lang="en-GB" sz="2200" dirty="0" err="1"/>
              <a:t>np.zeros</a:t>
            </a:r>
            <a:r>
              <a:rPr lang="en-GB" sz="2200" dirty="0"/>
              <a:t>((2, 3)) </a:t>
            </a:r>
          </a:p>
          <a:p>
            <a:r>
              <a:rPr lang="en-GB" sz="2200" dirty="0"/>
              <a:t>print(zeros)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730CFF-FC05-9D07-5176-FFD058A6CECA}"/>
              </a:ext>
            </a:extLst>
          </p:cNvPr>
          <p:cNvSpPr/>
          <p:nvPr/>
        </p:nvSpPr>
        <p:spPr>
          <a:xfrm>
            <a:off x="817083" y="4505899"/>
            <a:ext cx="4560983" cy="197202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200" b="1" dirty="0"/>
              <a:t>3. Built-in Functions: </a:t>
            </a:r>
          </a:p>
          <a:p>
            <a:r>
              <a:rPr lang="en-GB" sz="2400" dirty="0"/>
              <a:t># </a:t>
            </a:r>
            <a:r>
              <a:rPr lang="en-GB" sz="2200" b="1" dirty="0"/>
              <a:t>Create an array of ones </a:t>
            </a:r>
          </a:p>
          <a:p>
            <a:r>
              <a:rPr lang="en-GB" sz="2200" dirty="0"/>
              <a:t>ones = </a:t>
            </a:r>
            <a:r>
              <a:rPr lang="en-GB" sz="2200" dirty="0" err="1"/>
              <a:t>np.ones</a:t>
            </a:r>
            <a:r>
              <a:rPr lang="en-GB" sz="2200" dirty="0"/>
              <a:t>(5) </a:t>
            </a:r>
          </a:p>
          <a:p>
            <a:r>
              <a:rPr lang="en-GB" sz="2200" dirty="0"/>
              <a:t>print(ones)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B7C41C-511F-E493-A4DA-7325CA63DC30}"/>
              </a:ext>
            </a:extLst>
          </p:cNvPr>
          <p:cNvSpPr/>
          <p:nvPr/>
        </p:nvSpPr>
        <p:spPr>
          <a:xfrm>
            <a:off x="6591759" y="4505899"/>
            <a:ext cx="4560983" cy="197202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200" b="1" dirty="0"/>
              <a:t>4. From array with range: </a:t>
            </a:r>
          </a:p>
          <a:p>
            <a:r>
              <a:rPr lang="en-GB" sz="2200" dirty="0"/>
              <a:t># </a:t>
            </a:r>
            <a:r>
              <a:rPr lang="en-GB" sz="2200" b="1" dirty="0"/>
              <a:t>Create an array with a range </a:t>
            </a:r>
          </a:p>
          <a:p>
            <a:r>
              <a:rPr lang="en-GB" sz="2200" dirty="0" err="1"/>
              <a:t>range_arr</a:t>
            </a:r>
            <a:r>
              <a:rPr lang="en-GB" sz="2200" dirty="0"/>
              <a:t> = </a:t>
            </a:r>
            <a:r>
              <a:rPr lang="en-GB" sz="2200" dirty="0" err="1"/>
              <a:t>np.arange</a:t>
            </a:r>
            <a:r>
              <a:rPr lang="en-GB" sz="2200" dirty="0"/>
              <a:t>(0, 10, 2) # Start, Stop, Step </a:t>
            </a:r>
          </a:p>
          <a:p>
            <a:r>
              <a:rPr lang="en-GB" sz="2200" dirty="0"/>
              <a:t>print(</a:t>
            </a:r>
            <a:r>
              <a:rPr lang="en-GB" sz="2200" dirty="0" err="1"/>
              <a:t>range_arr</a:t>
            </a:r>
            <a:r>
              <a:rPr lang="en-GB" sz="2200" dirty="0"/>
              <a:t>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9051F6-6ABA-752F-0695-4E33F75CA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6929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20FB17-C9E1-51CD-908B-7DC3087F4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914C2-A91D-293C-0D30-3438FE8C0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94" y="156243"/>
            <a:ext cx="9872134" cy="1193968"/>
          </a:xfrm>
          <a:solidFill>
            <a:srgbClr val="FFFFFF"/>
          </a:solidFill>
          <a:ln w="38100">
            <a:solidFill>
              <a:srgbClr val="7F7F7F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3F3F3F"/>
                </a:solidFill>
                <a:latin typeface="+mj-lt"/>
                <a:ea typeface="+mj-ea"/>
                <a:cs typeface="+mj-cs"/>
              </a:rPr>
              <a:t>Different Plots – 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D9F6D-D7A4-ACE3-316F-49FB285CC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304" y="1800528"/>
            <a:ext cx="5575963" cy="4435020"/>
          </a:xfrm>
          <a:ln>
            <a:solidFill>
              <a:schemeClr val="accent6"/>
            </a:solidFill>
          </a:ln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GB" sz="2200" b="1" dirty="0"/>
              <a:t>Pie Charts </a:t>
            </a:r>
          </a:p>
          <a:p>
            <a:pPr marL="0" indent="0">
              <a:buNone/>
            </a:pPr>
            <a:r>
              <a:rPr lang="en-GB" sz="2000" b="1" dirty="0"/>
              <a:t>Objective</a:t>
            </a:r>
            <a:r>
              <a:rPr lang="en-GB" sz="2000" dirty="0"/>
              <a:t>: Represent data proportions. </a:t>
            </a:r>
          </a:p>
          <a:p>
            <a:pPr marL="0" indent="0">
              <a:buNone/>
            </a:pPr>
            <a:r>
              <a:rPr lang="en-GB" sz="2000" dirty="0"/>
              <a:t>labels = ["A", "B", "C"] </a:t>
            </a:r>
          </a:p>
          <a:p>
            <a:pPr marL="0" indent="0">
              <a:buNone/>
            </a:pPr>
            <a:r>
              <a:rPr lang="en-GB" sz="2000" dirty="0"/>
              <a:t>sizes = [50, 30, 20] </a:t>
            </a:r>
          </a:p>
          <a:p>
            <a:pPr marL="0" indent="0">
              <a:buNone/>
            </a:pPr>
            <a:r>
              <a:rPr lang="en-GB" sz="2000" dirty="0" err="1"/>
              <a:t>plt.pie</a:t>
            </a:r>
            <a:r>
              <a:rPr lang="en-GB" sz="2000" dirty="0"/>
              <a:t>(sizes, labels=labels, </a:t>
            </a:r>
            <a:r>
              <a:rPr lang="en-GB" sz="2000" dirty="0" err="1"/>
              <a:t>autopct</a:t>
            </a:r>
            <a:r>
              <a:rPr lang="en-GB" sz="2000" dirty="0"/>
              <a:t>="%1.1f%%", </a:t>
            </a:r>
            <a:r>
              <a:rPr lang="en-GB" sz="2000" dirty="0" err="1"/>
              <a:t>startangle</a:t>
            </a:r>
            <a:r>
              <a:rPr lang="en-GB" sz="2000" dirty="0"/>
              <a:t>=90) </a:t>
            </a:r>
          </a:p>
          <a:p>
            <a:pPr marL="0" indent="0">
              <a:buNone/>
            </a:pPr>
            <a:r>
              <a:rPr lang="en-GB" sz="2000" dirty="0" err="1"/>
              <a:t>plt.title</a:t>
            </a:r>
            <a:r>
              <a:rPr lang="en-GB" sz="2000" dirty="0"/>
              <a:t>("Pie Chart Example") </a:t>
            </a:r>
          </a:p>
          <a:p>
            <a:pPr marL="0" indent="0">
              <a:buNone/>
            </a:pPr>
            <a:r>
              <a:rPr lang="en-GB" sz="2000" dirty="0" err="1"/>
              <a:t>plt.show</a:t>
            </a:r>
            <a:r>
              <a:rPr lang="en-GB" sz="2000" dirty="0"/>
              <a:t>()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25F77DB-186C-278A-6EFF-58F25FB72646}"/>
              </a:ext>
            </a:extLst>
          </p:cNvPr>
          <p:cNvSpPr txBox="1">
            <a:spLocks/>
          </p:cNvSpPr>
          <p:nvPr/>
        </p:nvSpPr>
        <p:spPr>
          <a:xfrm>
            <a:off x="6417730" y="1800527"/>
            <a:ext cx="5575963" cy="4302817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200" b="1" dirty="0"/>
              <a:t>Histogram</a:t>
            </a:r>
          </a:p>
          <a:p>
            <a:pPr marL="0" indent="0">
              <a:buNone/>
            </a:pPr>
            <a:r>
              <a:rPr lang="en-GB" sz="2000" b="1" dirty="0"/>
              <a:t>Objective</a:t>
            </a:r>
            <a:r>
              <a:rPr lang="en-GB" sz="2000" dirty="0"/>
              <a:t>: Visualize the distribution of data. </a:t>
            </a:r>
          </a:p>
          <a:p>
            <a:pPr marL="0" indent="0">
              <a:buNone/>
            </a:pPr>
            <a:r>
              <a:rPr lang="en-GB" sz="2000" dirty="0"/>
              <a:t>data = [1, 2, 2, 3, 3, 3, 4, 4, 5] </a:t>
            </a:r>
          </a:p>
          <a:p>
            <a:pPr marL="0" indent="0">
              <a:buNone/>
            </a:pPr>
            <a:r>
              <a:rPr lang="en-GB" sz="2000" dirty="0" err="1"/>
              <a:t>plt.hist</a:t>
            </a:r>
            <a:r>
              <a:rPr lang="en-GB" sz="2000" dirty="0"/>
              <a:t>(data, bins=5, </a:t>
            </a:r>
            <a:r>
              <a:rPr lang="en-GB" sz="2000" dirty="0" err="1"/>
              <a:t>color</a:t>
            </a:r>
            <a:r>
              <a:rPr lang="en-GB" sz="2000" dirty="0"/>
              <a:t>="orange", </a:t>
            </a:r>
            <a:r>
              <a:rPr lang="en-GB" sz="2000" dirty="0" err="1"/>
              <a:t>edgecolor</a:t>
            </a:r>
            <a:r>
              <a:rPr lang="en-GB" sz="2000" dirty="0"/>
              <a:t>="black") </a:t>
            </a:r>
          </a:p>
          <a:p>
            <a:pPr marL="0" indent="0">
              <a:buNone/>
            </a:pPr>
            <a:r>
              <a:rPr lang="en-GB" sz="2000" dirty="0" err="1"/>
              <a:t>plt.title</a:t>
            </a:r>
            <a:r>
              <a:rPr lang="en-GB" sz="2000" dirty="0"/>
              <a:t>("Histogram Example") </a:t>
            </a:r>
          </a:p>
          <a:p>
            <a:pPr marL="0" indent="0">
              <a:buNone/>
            </a:pPr>
            <a:r>
              <a:rPr lang="en-GB" sz="2000" dirty="0" err="1"/>
              <a:t>plt.xlabel</a:t>
            </a:r>
            <a:r>
              <a:rPr lang="en-GB" sz="2000" dirty="0"/>
              <a:t>("Bins") </a:t>
            </a:r>
          </a:p>
          <a:p>
            <a:pPr marL="0" indent="0">
              <a:buNone/>
            </a:pPr>
            <a:r>
              <a:rPr lang="en-GB" sz="2000" dirty="0" err="1"/>
              <a:t>plt.ylabel</a:t>
            </a:r>
            <a:r>
              <a:rPr lang="en-GB" sz="2000" dirty="0"/>
              <a:t>("Frequency") </a:t>
            </a:r>
          </a:p>
          <a:p>
            <a:pPr marL="0" indent="0">
              <a:buNone/>
            </a:pPr>
            <a:r>
              <a:rPr lang="en-GB" sz="2000" dirty="0" err="1"/>
              <a:t>plt.show</a:t>
            </a:r>
            <a:r>
              <a:rPr lang="en-GB" sz="2000" dirty="0"/>
              <a:t>()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73EFF0-14F0-C093-EF52-7FB2BC9DA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20</a:t>
            </a:fld>
            <a:endParaRPr lang="en-GB"/>
          </a:p>
        </p:txBody>
      </p:sp>
      <p:pic>
        <p:nvPicPr>
          <p:cNvPr id="6" name="Picture 5" descr="Abstract line art skyscrapers">
            <a:extLst>
              <a:ext uri="{FF2B5EF4-FFF2-40B4-BE49-F238E27FC236}">
                <a16:creationId xmlns:a16="http://schemas.microsoft.com/office/drawing/2014/main" id="{11F3D2FD-31B2-7566-C878-A977801D524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  <a:grayscl/>
          </a:blip>
          <a:srcRect t="23961" r="9091"/>
          <a:stretch>
            <a:fillRect/>
          </a:stretch>
        </p:blipFill>
        <p:spPr>
          <a:xfrm>
            <a:off x="41244" y="-28965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5273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B1C470-2D64-37C4-984B-A7E5AB897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C0810-70B7-A14C-B6C3-EDFFDEF0E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94" y="156243"/>
            <a:ext cx="9872134" cy="1193968"/>
          </a:xfrm>
          <a:solidFill>
            <a:srgbClr val="FFFFFF"/>
          </a:solidFill>
          <a:ln w="38100">
            <a:solidFill>
              <a:srgbClr val="7F7F7F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3F3F3F"/>
                </a:solidFill>
                <a:latin typeface="+mj-lt"/>
                <a:ea typeface="+mj-ea"/>
                <a:cs typeface="+mj-cs"/>
              </a:rPr>
              <a:t>Different Plots – 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6992E6-63FA-41CF-6502-77FE6C4AE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304" y="1800528"/>
            <a:ext cx="5575963" cy="4435020"/>
          </a:xfrm>
          <a:ln>
            <a:solidFill>
              <a:schemeClr val="accent6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GB" sz="2200" b="1" dirty="0"/>
              <a:t>Heatmap</a:t>
            </a:r>
            <a:r>
              <a:rPr lang="en-GB" sz="2200" dirty="0"/>
              <a:t> </a:t>
            </a:r>
          </a:p>
          <a:p>
            <a:pPr marL="0" indent="0">
              <a:buNone/>
            </a:pPr>
            <a:r>
              <a:rPr lang="en-GB" sz="2000" b="1" dirty="0"/>
              <a:t>Objective</a:t>
            </a:r>
            <a:r>
              <a:rPr lang="en-GB" sz="2000" dirty="0"/>
              <a:t>: Visualize correlations or intensities.</a:t>
            </a:r>
          </a:p>
          <a:p>
            <a:pPr marL="0" indent="0">
              <a:buNone/>
            </a:pPr>
            <a:r>
              <a:rPr lang="en-GB" sz="2000" dirty="0"/>
              <a:t>import </a:t>
            </a:r>
            <a:r>
              <a:rPr lang="en-GB" sz="2000" dirty="0" err="1"/>
              <a:t>numpy</a:t>
            </a:r>
            <a:r>
              <a:rPr lang="en-GB" sz="2000" dirty="0"/>
              <a:t> as np </a:t>
            </a:r>
          </a:p>
          <a:p>
            <a:pPr marL="0" indent="0">
              <a:buNone/>
            </a:pPr>
            <a:r>
              <a:rPr lang="en-GB" sz="2000" dirty="0"/>
              <a:t>data = </a:t>
            </a:r>
            <a:r>
              <a:rPr lang="en-GB" sz="2000" dirty="0" err="1"/>
              <a:t>np.random.rand</a:t>
            </a:r>
            <a:r>
              <a:rPr lang="en-GB" sz="2000" dirty="0"/>
              <a:t>(5, 5) # Generate random 5x5 data </a:t>
            </a:r>
          </a:p>
          <a:p>
            <a:pPr marL="0" indent="0">
              <a:buNone/>
            </a:pPr>
            <a:r>
              <a:rPr lang="en-GB" sz="2000" dirty="0" err="1"/>
              <a:t>plt.imshow</a:t>
            </a:r>
            <a:r>
              <a:rPr lang="en-GB" sz="2000" dirty="0"/>
              <a:t>(data, </a:t>
            </a:r>
            <a:r>
              <a:rPr lang="en-GB" sz="2000" dirty="0" err="1"/>
              <a:t>cmap</a:t>
            </a:r>
            <a:r>
              <a:rPr lang="en-GB" sz="2000" dirty="0"/>
              <a:t>="</a:t>
            </a:r>
            <a:r>
              <a:rPr lang="en-GB" sz="2000" dirty="0" err="1"/>
              <a:t>coolwarm</a:t>
            </a:r>
            <a:r>
              <a:rPr lang="en-GB" sz="2000" dirty="0"/>
              <a:t>", interpolation="nearest") </a:t>
            </a:r>
          </a:p>
          <a:p>
            <a:pPr marL="0" indent="0">
              <a:buNone/>
            </a:pPr>
            <a:r>
              <a:rPr lang="en-GB" sz="2000" dirty="0" err="1"/>
              <a:t>plt.colorbar</a:t>
            </a:r>
            <a:r>
              <a:rPr lang="en-GB" sz="2000" dirty="0"/>
              <a:t>() # Add </a:t>
            </a:r>
            <a:r>
              <a:rPr lang="en-GB" sz="2000" dirty="0" err="1"/>
              <a:t>color</a:t>
            </a:r>
            <a:r>
              <a:rPr lang="en-GB" sz="2000" dirty="0"/>
              <a:t> scale </a:t>
            </a:r>
            <a:r>
              <a:rPr lang="en-GB" sz="2000" dirty="0" err="1"/>
              <a:t>plt.title</a:t>
            </a:r>
            <a:r>
              <a:rPr lang="en-GB" sz="2000" dirty="0"/>
              <a:t>("Heatmap Example") </a:t>
            </a:r>
          </a:p>
          <a:p>
            <a:pPr marL="0" indent="0">
              <a:buNone/>
            </a:pPr>
            <a:r>
              <a:rPr lang="en-GB" sz="2000" dirty="0" err="1"/>
              <a:t>plt.show</a:t>
            </a:r>
            <a:r>
              <a:rPr lang="en-GB" sz="2000" dirty="0"/>
              <a:t>()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54D50FF-A6C4-F8EE-5B99-88D713D644C2}"/>
              </a:ext>
            </a:extLst>
          </p:cNvPr>
          <p:cNvSpPr txBox="1">
            <a:spLocks/>
          </p:cNvSpPr>
          <p:nvPr/>
        </p:nvSpPr>
        <p:spPr>
          <a:xfrm>
            <a:off x="6417730" y="1800527"/>
            <a:ext cx="5575963" cy="4302817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200" b="1" dirty="0"/>
              <a:t>Plotting Curves </a:t>
            </a:r>
          </a:p>
          <a:p>
            <a:pPr marL="0" indent="0">
              <a:buNone/>
            </a:pPr>
            <a:r>
              <a:rPr lang="en-GB" sz="2000" b="1" dirty="0"/>
              <a:t>Objective</a:t>
            </a:r>
            <a:r>
              <a:rPr lang="en-GB" sz="2000" dirty="0"/>
              <a:t>: Draw curves like sine waves. </a:t>
            </a:r>
          </a:p>
          <a:p>
            <a:pPr marL="0" indent="0">
              <a:buNone/>
            </a:pPr>
            <a:r>
              <a:rPr lang="en-GB" sz="2000" dirty="0"/>
              <a:t>import </a:t>
            </a:r>
            <a:r>
              <a:rPr lang="en-GB" sz="2000" dirty="0" err="1"/>
              <a:t>numpy</a:t>
            </a:r>
            <a:r>
              <a:rPr lang="en-GB" sz="2000" dirty="0"/>
              <a:t> as np </a:t>
            </a:r>
          </a:p>
          <a:p>
            <a:pPr marL="0" indent="0">
              <a:buNone/>
            </a:pPr>
            <a:r>
              <a:rPr lang="en-GB" sz="2000" dirty="0"/>
              <a:t>x = </a:t>
            </a:r>
            <a:r>
              <a:rPr lang="en-GB" sz="2000" dirty="0" err="1"/>
              <a:t>np.linspace</a:t>
            </a:r>
            <a:r>
              <a:rPr lang="en-GB" sz="2000" dirty="0"/>
              <a:t>(0, 10, 100) # Generate 100 points between 0 and 10 </a:t>
            </a:r>
          </a:p>
          <a:p>
            <a:pPr marL="0" indent="0">
              <a:buNone/>
            </a:pPr>
            <a:r>
              <a:rPr lang="en-GB" sz="2000" dirty="0"/>
              <a:t>y = </a:t>
            </a:r>
            <a:r>
              <a:rPr lang="en-GB" sz="2000" dirty="0" err="1"/>
              <a:t>np.sin</a:t>
            </a:r>
            <a:r>
              <a:rPr lang="en-GB" sz="2000" dirty="0"/>
              <a:t>(x) </a:t>
            </a:r>
          </a:p>
          <a:p>
            <a:pPr marL="0" indent="0">
              <a:buNone/>
            </a:pPr>
            <a:r>
              <a:rPr lang="en-GB" sz="2000" dirty="0" err="1"/>
              <a:t>plt.plot</a:t>
            </a:r>
            <a:r>
              <a:rPr lang="en-GB" sz="2000" dirty="0"/>
              <a:t>(x, y) </a:t>
            </a:r>
          </a:p>
          <a:p>
            <a:pPr marL="0" indent="0">
              <a:buNone/>
            </a:pPr>
            <a:r>
              <a:rPr lang="en-GB" sz="2000" dirty="0" err="1"/>
              <a:t>plt.title</a:t>
            </a:r>
            <a:r>
              <a:rPr lang="en-GB" sz="2000" dirty="0"/>
              <a:t>("Sine Curve") </a:t>
            </a:r>
          </a:p>
          <a:p>
            <a:pPr marL="0" indent="0">
              <a:buNone/>
            </a:pPr>
            <a:r>
              <a:rPr lang="en-GB" sz="2000" dirty="0" err="1"/>
              <a:t>plt.xlabel</a:t>
            </a:r>
            <a:r>
              <a:rPr lang="en-GB" sz="2000" dirty="0"/>
              <a:t>("X-axis") </a:t>
            </a:r>
          </a:p>
          <a:p>
            <a:pPr marL="0" indent="0">
              <a:buNone/>
            </a:pPr>
            <a:r>
              <a:rPr lang="en-GB" sz="2000" dirty="0" err="1"/>
              <a:t>plt.ylabel</a:t>
            </a:r>
            <a:r>
              <a:rPr lang="en-GB" sz="2000" dirty="0"/>
              <a:t>("Y-axis") </a:t>
            </a:r>
          </a:p>
          <a:p>
            <a:pPr marL="0" indent="0">
              <a:buNone/>
            </a:pPr>
            <a:r>
              <a:rPr lang="en-GB" sz="2000" dirty="0" err="1"/>
              <a:t>plt.show</a:t>
            </a:r>
            <a:r>
              <a:rPr lang="en-GB" sz="2000" dirty="0"/>
              <a:t>()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20C3AD-1A97-E105-7596-6A9670326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21</a:t>
            </a:fld>
            <a:endParaRPr lang="en-GB"/>
          </a:p>
        </p:txBody>
      </p:sp>
      <p:pic>
        <p:nvPicPr>
          <p:cNvPr id="6" name="Picture 5" descr="Abstract line art skyscrapers">
            <a:extLst>
              <a:ext uri="{FF2B5EF4-FFF2-40B4-BE49-F238E27FC236}">
                <a16:creationId xmlns:a16="http://schemas.microsoft.com/office/drawing/2014/main" id="{851A65FF-2576-CE48-8D8C-8D4D0F5C84D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  <a:grayscl/>
          </a:blip>
          <a:srcRect t="23961" r="9091"/>
          <a:stretch>
            <a:fillRect/>
          </a:stretch>
        </p:blipFill>
        <p:spPr>
          <a:xfrm>
            <a:off x="41244" y="-28965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944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7341052-73F2-435C-A1F0-70961D11B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Zigzag indicator line">
            <a:extLst>
              <a:ext uri="{FF2B5EF4-FFF2-40B4-BE49-F238E27FC236}">
                <a16:creationId xmlns:a16="http://schemas.microsoft.com/office/drawing/2014/main" id="{6CF87B93-5D7F-3009-EF7A-ABE5F6F5105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  <a:grayscl/>
          </a:blip>
          <a:srcRect t="8316" b="7415"/>
          <a:stretch>
            <a:fillRect/>
          </a:stretch>
        </p:blipFill>
        <p:spPr>
          <a:xfrm>
            <a:off x="19210" y="-17949"/>
            <a:ext cx="12192000" cy="68580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4D2D0F6-68B7-4A2F-B80D-B3AAC1F4D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0BCEF11-98AA-4EF8-91CF-8146F64793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2CD3B1-FD78-4EAD-7A7D-1154B56F7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GB" dirty="0"/>
              <a:t>End-of-Module Practice Tasks</a:t>
            </a: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B816C00-E2A2-4A28-A8CB-2E9E10E9F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2892C6A-FAAA-49A9-B836-6ECC4D48D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E8D0F-CD20-90D3-9732-2C3C814EC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3395060"/>
          </a:xfrm>
        </p:spPr>
        <p:txBody>
          <a:bodyPr anchor="ctr">
            <a:normAutofit/>
          </a:bodyPr>
          <a:lstStyle/>
          <a:p>
            <a:pPr marL="457200" indent="-457200">
              <a:buAutoNum type="arabicPeriod"/>
            </a:pPr>
            <a:r>
              <a:rPr lang="en-GB" sz="2200" dirty="0"/>
              <a:t>Create a line plot with labels, legends, and text annotations. </a:t>
            </a:r>
          </a:p>
          <a:p>
            <a:pPr marL="457200" indent="-457200">
              <a:buAutoNum type="arabicPeriod"/>
            </a:pPr>
            <a:r>
              <a:rPr lang="en-GB" sz="2200" dirty="0"/>
              <a:t>Generate a bar chart to compare the population of three cities. </a:t>
            </a:r>
          </a:p>
          <a:p>
            <a:pPr marL="457200" indent="-457200">
              <a:buAutoNum type="arabicPeriod"/>
            </a:pPr>
            <a:r>
              <a:rPr lang="en-GB" sz="2200" dirty="0"/>
              <a:t>Create a subplot containing a histogram, scatter plot, and pie chart. </a:t>
            </a:r>
          </a:p>
          <a:p>
            <a:pPr marL="457200" indent="-457200">
              <a:buAutoNum type="arabicPeriod"/>
            </a:pPr>
            <a:r>
              <a:rPr lang="en-GB" sz="2200" dirty="0"/>
              <a:t>Plot a sine and cosine curve in the same figure with different styles. </a:t>
            </a:r>
          </a:p>
          <a:p>
            <a:pPr marL="457200" indent="-457200">
              <a:buAutoNum type="arabicPeriod"/>
            </a:pPr>
            <a:r>
              <a:rPr lang="en-GB" sz="2200" dirty="0"/>
              <a:t>Generate a heatmap for a 5x5 random matrix and add a </a:t>
            </a:r>
            <a:r>
              <a:rPr lang="en-GB" sz="2200" dirty="0" err="1"/>
              <a:t>color</a:t>
            </a:r>
            <a:r>
              <a:rPr lang="en-GB" sz="2200" dirty="0"/>
              <a:t> bar.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CEF656-09D2-8488-ABF7-5DB548382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1042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132AD-4E7B-D044-534C-315B602E9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GB" b="1"/>
              <a:t>Let's Apply It: Sample Superstore Dataset</a:t>
            </a:r>
            <a:br>
              <a:rPr lang="en-GB"/>
            </a:br>
            <a:endParaRPr lang="en-GB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BF33726-53A5-3705-BDE1-4E9FBAF10C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1853755"/>
              </p:ext>
            </p:extLst>
          </p:nvPr>
        </p:nvGraphicFramePr>
        <p:xfrm>
          <a:off x="681037" y="2336800"/>
          <a:ext cx="10830641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2B3B25-50F2-F865-2D26-F16CEDFE2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3493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3A2CA-0E6B-0DA9-D832-591514957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GB" b="1"/>
              <a:t>Course Summary</a:t>
            </a:r>
            <a:br>
              <a:rPr lang="en-GB"/>
            </a:br>
            <a:endParaRPr lang="en-GB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3389D72-69B4-5CAB-03EB-A458A46E86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361399"/>
              </p:ext>
            </p:extLst>
          </p:nvPr>
        </p:nvGraphicFramePr>
        <p:xfrm>
          <a:off x="681037" y="2336800"/>
          <a:ext cx="10830641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DB1F81-21D3-19C5-A38A-D7C8056FF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9652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03200FD-401A-00B1-B9C6-AC60DD2641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5600671"/>
              </p:ext>
            </p:extLst>
          </p:nvPr>
        </p:nvGraphicFramePr>
        <p:xfrm>
          <a:off x="681037" y="2336800"/>
          <a:ext cx="10830641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9D85F5B-7463-3794-B275-6E0273557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25</a:t>
            </a:fld>
            <a:endParaRPr lang="en-GB"/>
          </a:p>
        </p:txBody>
      </p:sp>
      <p:pic>
        <p:nvPicPr>
          <p:cNvPr id="6" name="Picture 5" descr="A close-up of a logo&#10;&#10;AI-generated content may be incorrect.">
            <a:extLst>
              <a:ext uri="{FF2B5EF4-FFF2-40B4-BE49-F238E27FC236}">
                <a16:creationId xmlns:a16="http://schemas.microsoft.com/office/drawing/2014/main" id="{086DB9C2-3DB5-9DAD-CE9A-5376E1B301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0801" y="5935663"/>
            <a:ext cx="2743200" cy="7075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14610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386BB-18D4-D298-6FB3-7D288F08F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714E8-42F0-49D9-7779-DFD3A3546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81349"/>
            <a:ext cx="10515600" cy="57067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b="1" dirty="0"/>
              <a:t>Indexing Arrays </a:t>
            </a:r>
          </a:p>
          <a:p>
            <a:pPr marL="0" indent="0">
              <a:buNone/>
            </a:pPr>
            <a:endParaRPr lang="en-GB" sz="2200" b="1" dirty="0"/>
          </a:p>
          <a:p>
            <a:pPr marL="0" indent="0">
              <a:buNone/>
            </a:pPr>
            <a:endParaRPr lang="en-GB" sz="2200" b="1" dirty="0"/>
          </a:p>
          <a:p>
            <a:pPr marL="0" indent="0">
              <a:buNone/>
            </a:pPr>
            <a:endParaRPr lang="en-GB" sz="22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61613C-9C89-E8F4-F756-5211D6C8E0E5}"/>
              </a:ext>
            </a:extLst>
          </p:cNvPr>
          <p:cNvSpPr/>
          <p:nvPr/>
        </p:nvSpPr>
        <p:spPr>
          <a:xfrm>
            <a:off x="326835" y="1687620"/>
            <a:ext cx="5512106" cy="230803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r>
              <a:rPr lang="en-GB" sz="2200" b="1" dirty="0"/>
              <a:t>One-dimensional Arrays</a:t>
            </a:r>
            <a:r>
              <a:rPr lang="en-GB" sz="2200" dirty="0"/>
              <a:t>: </a:t>
            </a:r>
          </a:p>
          <a:p>
            <a:r>
              <a:rPr lang="en-GB" sz="2200" dirty="0" err="1"/>
              <a:t>arr</a:t>
            </a:r>
            <a:r>
              <a:rPr lang="en-GB" sz="2200" dirty="0"/>
              <a:t> = </a:t>
            </a:r>
            <a:r>
              <a:rPr lang="en-GB" sz="2200" dirty="0" err="1"/>
              <a:t>np.array</a:t>
            </a:r>
            <a:r>
              <a:rPr lang="en-GB" sz="2200" dirty="0"/>
              <a:t>([10, 20, 30, 40]) print(</a:t>
            </a:r>
            <a:r>
              <a:rPr lang="en-GB" sz="2200" dirty="0" err="1"/>
              <a:t>arr</a:t>
            </a:r>
            <a:r>
              <a:rPr lang="en-GB" sz="2200" dirty="0"/>
              <a:t>[0]) # Access first element print(</a:t>
            </a:r>
            <a:r>
              <a:rPr lang="en-GB" sz="2200" dirty="0" err="1"/>
              <a:t>arr</a:t>
            </a:r>
            <a:r>
              <a:rPr lang="en-GB" sz="2200" dirty="0"/>
              <a:t>[-1]) # Access last element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7B5CA6-D9A0-B78E-D39D-3384344C394A}"/>
              </a:ext>
            </a:extLst>
          </p:cNvPr>
          <p:cNvSpPr/>
          <p:nvPr/>
        </p:nvSpPr>
        <p:spPr>
          <a:xfrm>
            <a:off x="6096000" y="1621519"/>
            <a:ext cx="6059278" cy="239066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200" b="1" dirty="0"/>
              <a:t>2. Multi-dimensional Arrays:</a:t>
            </a:r>
          </a:p>
          <a:p>
            <a:r>
              <a:rPr lang="en-GB" dirty="0"/>
              <a:t> </a:t>
            </a:r>
            <a:r>
              <a:rPr lang="en-GB" dirty="0" err="1"/>
              <a:t>arr</a:t>
            </a:r>
            <a:r>
              <a:rPr lang="en-GB" dirty="0"/>
              <a:t> = </a:t>
            </a:r>
            <a:r>
              <a:rPr lang="en-GB" dirty="0" err="1"/>
              <a:t>np.array</a:t>
            </a:r>
            <a:r>
              <a:rPr lang="en-GB" dirty="0"/>
              <a:t>([[1, 2, 3], [4, 5, 6], [7, 8, 9]])</a:t>
            </a:r>
            <a:r>
              <a:rPr lang="en-GB" sz="2000" dirty="0"/>
              <a:t> </a:t>
            </a:r>
          </a:p>
          <a:p>
            <a:r>
              <a:rPr lang="en-GB" sz="2000" dirty="0"/>
              <a:t>print(</a:t>
            </a:r>
            <a:r>
              <a:rPr lang="en-GB" sz="2000" dirty="0" err="1"/>
              <a:t>arr</a:t>
            </a:r>
            <a:r>
              <a:rPr lang="en-GB" sz="2000" dirty="0"/>
              <a:t>[1, 2]) # Access element at row 2, col 3 </a:t>
            </a:r>
          </a:p>
          <a:p>
            <a:r>
              <a:rPr lang="en-GB" sz="2000" dirty="0"/>
              <a:t>print(</a:t>
            </a:r>
            <a:r>
              <a:rPr lang="en-GB" sz="2000" dirty="0" err="1"/>
              <a:t>arr</a:t>
            </a:r>
            <a:r>
              <a:rPr lang="en-GB" sz="2000" dirty="0"/>
              <a:t>[0, :]) # Access all elements in the 1st row </a:t>
            </a:r>
          </a:p>
          <a:p>
            <a:r>
              <a:rPr lang="en-GB" sz="2000" dirty="0"/>
              <a:t>print(</a:t>
            </a:r>
            <a:r>
              <a:rPr lang="en-GB" sz="2000" dirty="0" err="1"/>
              <a:t>arr</a:t>
            </a:r>
            <a:r>
              <a:rPr lang="en-GB" sz="2000" dirty="0"/>
              <a:t>[:, 1]) # Access all elements in the 2nd col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8E2CE6-78A1-77F1-3033-988403F91312}"/>
              </a:ext>
            </a:extLst>
          </p:cNvPr>
          <p:cNvSpPr/>
          <p:nvPr/>
        </p:nvSpPr>
        <p:spPr>
          <a:xfrm>
            <a:off x="326834" y="4142341"/>
            <a:ext cx="5512107" cy="257243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200" b="1" dirty="0"/>
              <a:t>3. Array Transposition</a:t>
            </a:r>
            <a:r>
              <a:rPr lang="en-GB" sz="2200" dirty="0"/>
              <a:t> </a:t>
            </a:r>
          </a:p>
          <a:p>
            <a:pPr marL="457200" indent="-457200">
              <a:buAutoNum type="arabicPeriod"/>
            </a:pPr>
            <a:r>
              <a:rPr lang="en-GB" sz="2200" dirty="0"/>
              <a:t>Transpose a Matrix: </a:t>
            </a:r>
          </a:p>
          <a:p>
            <a:r>
              <a:rPr lang="en-GB" sz="2200" dirty="0" err="1"/>
              <a:t>arr</a:t>
            </a:r>
            <a:r>
              <a:rPr lang="en-GB" sz="2200" dirty="0"/>
              <a:t> = </a:t>
            </a:r>
            <a:r>
              <a:rPr lang="en-GB" sz="2200" dirty="0" err="1"/>
              <a:t>np.array</a:t>
            </a:r>
            <a:r>
              <a:rPr lang="en-GB" sz="2200" dirty="0"/>
              <a:t>([[1, 2], [3, 4], [5, 6]]) print(</a:t>
            </a:r>
            <a:r>
              <a:rPr lang="en-GB" sz="2200" dirty="0" err="1"/>
              <a:t>arr.T</a:t>
            </a:r>
            <a:r>
              <a:rPr lang="en-GB" sz="2200" dirty="0"/>
              <a:t>) # Transpose rows and cols</a:t>
            </a:r>
          </a:p>
          <a:p>
            <a:r>
              <a:rPr lang="en-GB" sz="2200" b="1" dirty="0"/>
              <a:t>Use Case</a:t>
            </a:r>
            <a:r>
              <a:rPr lang="en-GB" sz="2200" dirty="0"/>
              <a:t>: Transpose data for visualization or mathematical operations.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46F48D-9255-7A46-D467-4A08D9112031}"/>
              </a:ext>
            </a:extLst>
          </p:cNvPr>
          <p:cNvSpPr/>
          <p:nvPr/>
        </p:nvSpPr>
        <p:spPr>
          <a:xfrm>
            <a:off x="6096000" y="4142342"/>
            <a:ext cx="6059278" cy="257243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200" b="1" dirty="0"/>
              <a:t>4. Shape Manipulation </a:t>
            </a:r>
          </a:p>
          <a:p>
            <a:r>
              <a:rPr lang="en-GB" sz="2200" dirty="0"/>
              <a:t>Reshaping Arrays: </a:t>
            </a:r>
          </a:p>
          <a:p>
            <a:r>
              <a:rPr lang="en-GB" sz="2200" dirty="0" err="1"/>
              <a:t>arr</a:t>
            </a:r>
            <a:r>
              <a:rPr lang="en-GB" sz="2200" dirty="0"/>
              <a:t> = </a:t>
            </a:r>
            <a:r>
              <a:rPr lang="en-GB" sz="2200" dirty="0" err="1"/>
              <a:t>np.array</a:t>
            </a:r>
            <a:r>
              <a:rPr lang="en-GB" sz="2200" dirty="0"/>
              <a:t>([1, 2, 3, 4, 5, 6]) </a:t>
            </a:r>
          </a:p>
          <a:p>
            <a:r>
              <a:rPr lang="en-GB" sz="2200" dirty="0"/>
              <a:t>reshaped = </a:t>
            </a:r>
            <a:r>
              <a:rPr lang="en-GB" sz="2200" dirty="0" err="1"/>
              <a:t>arr.reshape</a:t>
            </a:r>
            <a:r>
              <a:rPr lang="en-GB" sz="2200" dirty="0"/>
              <a:t>(2, 3) # 2 rows, 3 cols print(reshaped)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A3B5FB-9694-3109-5C33-F30451BDC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76724" y="596832"/>
            <a:ext cx="1154151" cy="1090789"/>
          </a:xfrm>
        </p:spPr>
        <p:txBody>
          <a:bodyPr/>
          <a:lstStyle/>
          <a:p>
            <a:fld id="{2AF22C15-40E0-4D8B-8271-1C26AD415582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8782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B60D2-69EB-E9A7-3A1F-2155CBAC6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E47D8-6BB5-2952-84DA-FDFDC2B25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9147"/>
            <a:ext cx="10515600" cy="58389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b="1" dirty="0"/>
              <a:t>Array Operations and Broadcasting </a:t>
            </a:r>
          </a:p>
          <a:p>
            <a:pPr marL="0" indent="0">
              <a:buNone/>
            </a:pPr>
            <a:endParaRPr lang="en-GB" sz="2200" b="1" dirty="0"/>
          </a:p>
          <a:p>
            <a:pPr marL="0" indent="0">
              <a:buNone/>
            </a:pPr>
            <a:endParaRPr lang="en-GB" sz="22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AF18E1-AAAE-5DD1-A2D5-1299BA7C788D}"/>
              </a:ext>
            </a:extLst>
          </p:cNvPr>
          <p:cNvSpPr/>
          <p:nvPr/>
        </p:nvSpPr>
        <p:spPr>
          <a:xfrm>
            <a:off x="694979" y="1762701"/>
            <a:ext cx="4560983" cy="239066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r>
              <a:rPr lang="en-GB" sz="2200" b="1" dirty="0"/>
              <a:t>Element-wise Operations: </a:t>
            </a:r>
          </a:p>
          <a:p>
            <a:r>
              <a:rPr lang="en-GB" sz="2200" dirty="0" err="1"/>
              <a:t>arr</a:t>
            </a:r>
            <a:r>
              <a:rPr lang="en-GB" sz="2200" dirty="0"/>
              <a:t> = </a:t>
            </a:r>
            <a:r>
              <a:rPr lang="en-GB" sz="2200" dirty="0" err="1"/>
              <a:t>np.array</a:t>
            </a:r>
            <a:r>
              <a:rPr lang="en-GB" sz="2200" dirty="0"/>
              <a:t>([1, 2, 3]) </a:t>
            </a:r>
          </a:p>
          <a:p>
            <a:r>
              <a:rPr lang="en-GB" sz="2200" dirty="0"/>
              <a:t>print(</a:t>
            </a:r>
            <a:r>
              <a:rPr lang="en-GB" sz="2200" dirty="0" err="1"/>
              <a:t>arr</a:t>
            </a:r>
            <a:r>
              <a:rPr lang="en-GB" sz="2200" dirty="0"/>
              <a:t> + 10) # Add 10 to each element </a:t>
            </a:r>
          </a:p>
          <a:p>
            <a:r>
              <a:rPr lang="en-GB" sz="2200" dirty="0"/>
              <a:t>print(</a:t>
            </a:r>
            <a:r>
              <a:rPr lang="en-GB" sz="2200" dirty="0" err="1"/>
              <a:t>arr</a:t>
            </a:r>
            <a:r>
              <a:rPr lang="en-GB" sz="2200" dirty="0"/>
              <a:t> * 2) # Multiply each element by 2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92391E-7E9F-8F79-4992-7CD257654BE6}"/>
              </a:ext>
            </a:extLst>
          </p:cNvPr>
          <p:cNvSpPr/>
          <p:nvPr/>
        </p:nvSpPr>
        <p:spPr>
          <a:xfrm>
            <a:off x="6095999" y="1465243"/>
            <a:ext cx="5934419" cy="194998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000" b="1" dirty="0"/>
              <a:t>2. Broadcasting</a:t>
            </a:r>
            <a:r>
              <a:rPr lang="en-GB" sz="2000" dirty="0"/>
              <a:t>: Broadcasting allows operations between arrays of different shapes. </a:t>
            </a:r>
          </a:p>
          <a:p>
            <a:r>
              <a:rPr lang="en-GB" sz="2000" dirty="0"/>
              <a:t>Example: Adding a scalar to a matrix. </a:t>
            </a:r>
          </a:p>
          <a:p>
            <a:r>
              <a:rPr lang="en-GB" sz="2000" dirty="0" err="1"/>
              <a:t>arr</a:t>
            </a:r>
            <a:r>
              <a:rPr lang="en-GB" sz="2000" dirty="0"/>
              <a:t> = </a:t>
            </a:r>
            <a:r>
              <a:rPr lang="en-GB" sz="2000" dirty="0" err="1"/>
              <a:t>np.array</a:t>
            </a:r>
            <a:r>
              <a:rPr lang="en-GB" sz="2000" dirty="0"/>
              <a:t>([[1, 2], [3, 4]]) </a:t>
            </a:r>
          </a:p>
          <a:p>
            <a:r>
              <a:rPr lang="en-GB" sz="2000" dirty="0"/>
              <a:t>print(</a:t>
            </a:r>
            <a:r>
              <a:rPr lang="en-GB" sz="2000" dirty="0" err="1"/>
              <a:t>arr</a:t>
            </a:r>
            <a:r>
              <a:rPr lang="en-GB" sz="2000" dirty="0"/>
              <a:t> + 5) # Add 5 to every element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1F1FFF-6D26-FA13-CB02-D8B770D294D0}"/>
              </a:ext>
            </a:extLst>
          </p:cNvPr>
          <p:cNvSpPr/>
          <p:nvPr/>
        </p:nvSpPr>
        <p:spPr>
          <a:xfrm>
            <a:off x="694980" y="4296579"/>
            <a:ext cx="4560983" cy="239066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200" b="1" dirty="0"/>
              <a:t>3. Matrix Multiplication: </a:t>
            </a:r>
          </a:p>
          <a:p>
            <a:r>
              <a:rPr lang="en-GB" sz="2200" dirty="0"/>
              <a:t>a = </a:t>
            </a:r>
            <a:r>
              <a:rPr lang="en-GB" sz="2200" dirty="0" err="1"/>
              <a:t>np.array</a:t>
            </a:r>
            <a:r>
              <a:rPr lang="en-GB" sz="2200" dirty="0"/>
              <a:t>([[1, 2], [3, 4]]) </a:t>
            </a:r>
          </a:p>
          <a:p>
            <a:r>
              <a:rPr lang="en-GB" sz="2200" dirty="0"/>
              <a:t>b = </a:t>
            </a:r>
            <a:r>
              <a:rPr lang="en-GB" sz="2200" dirty="0" err="1"/>
              <a:t>np.array</a:t>
            </a:r>
            <a:r>
              <a:rPr lang="en-GB" sz="2200" dirty="0"/>
              <a:t>([[5, 6], [7, 8]]) print(np.dot(a, b)) # Matrix multiplication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CC41B8-CAC3-9EAE-FFF0-3C74135949A6}"/>
              </a:ext>
            </a:extLst>
          </p:cNvPr>
          <p:cNvSpPr/>
          <p:nvPr/>
        </p:nvSpPr>
        <p:spPr>
          <a:xfrm>
            <a:off x="5794873" y="3514381"/>
            <a:ext cx="6235546" cy="317285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000" b="1" dirty="0"/>
              <a:t>End-of-Module Practice Tasks </a:t>
            </a:r>
          </a:p>
          <a:p>
            <a:pPr marL="457200" indent="-457200">
              <a:buAutoNum type="arabicPeriod"/>
            </a:pPr>
            <a:r>
              <a:rPr lang="en-GB" dirty="0"/>
              <a:t>Create a 3x3 array of random numbers and calculate its transpose. </a:t>
            </a:r>
          </a:p>
          <a:p>
            <a:pPr marL="457200" indent="-457200">
              <a:buAutoNum type="arabicPeriod"/>
            </a:pPr>
            <a:r>
              <a:rPr lang="en-GB" dirty="0"/>
              <a:t>Generate an array with numbers from 0 to 50, filter out numbers greater than 30, and print the result. </a:t>
            </a:r>
          </a:p>
          <a:p>
            <a:pPr marL="457200" indent="-457200">
              <a:buAutoNum type="arabicPeriod"/>
            </a:pPr>
            <a:r>
              <a:rPr lang="en-GB" dirty="0"/>
              <a:t>Reshape a one-dimensional array [1, 2, 3, 4, 5, 6] into a 2x3 matrix. </a:t>
            </a:r>
          </a:p>
          <a:p>
            <a:pPr marL="457200" indent="-457200">
              <a:buAutoNum type="arabicPeriod"/>
            </a:pPr>
            <a:r>
              <a:rPr lang="en-GB" dirty="0"/>
              <a:t>Perform element-wise addition, subtraction, multiplication, and division on two arrays of your choice.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0A1F6-54FA-EF6D-636E-25A46B0EF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759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FECAD23-900F-4F1B-A441-6A68749F8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7943801-CAEC-4F98-9332-2A4D91284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A233090-6C39-4F59-8A0F-86F011A7E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5992" y="0"/>
            <a:ext cx="4636008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4DCAA0-4BF1-4FB9-97BA-D6BA630419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7876030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70950-745F-532E-4787-F6B127307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57" y="921810"/>
            <a:ext cx="7404316" cy="912355"/>
          </a:xfrm>
        </p:spPr>
        <p:txBody>
          <a:bodyPr>
            <a:noAutofit/>
          </a:bodyPr>
          <a:lstStyle/>
          <a:p>
            <a:pPr algn="ctr"/>
            <a:r>
              <a:rPr lang="en-GB" sz="3500" b="1"/>
              <a:t>Getting Started with Pandas – </a:t>
            </a:r>
            <a:br>
              <a:rPr lang="en-GB" sz="3500" b="1"/>
            </a:br>
            <a:r>
              <a:rPr lang="en-GB" sz="3500" b="1"/>
              <a:t>The DataFrame</a:t>
            </a:r>
            <a:br>
              <a:rPr lang="en-GB" sz="3500"/>
            </a:br>
            <a:endParaRPr lang="en-GB" sz="35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BC2FEA5-B399-458A-8393-E06CE40DB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7967048" cy="32116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D897F5-3DC9-FE2F-45B5-B35B8A192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6423211" cy="359931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sz="2800" b="1"/>
              <a:t>What is a DataFrame?</a:t>
            </a:r>
            <a:r>
              <a:rPr lang="en-GB" sz="2800"/>
              <a:t> </a:t>
            </a:r>
          </a:p>
          <a:p>
            <a:pPr marL="0" lvl="0" indent="0">
              <a:buNone/>
            </a:pPr>
            <a:r>
              <a:rPr lang="en-GB" sz="2800"/>
              <a:t>A 2-dimensional labeled data structure with columns (features) and rows (records). It's essentially a powerful, programmable Excel spreadsheet inside Python.</a:t>
            </a:r>
          </a:p>
          <a:p>
            <a:pPr marL="0" lvl="0" indent="0">
              <a:buNone/>
            </a:pPr>
            <a:endParaRPr lang="en-GB" sz="2800"/>
          </a:p>
          <a:p>
            <a:pPr marL="0" lvl="0" indent="0">
              <a:buNone/>
            </a:pPr>
            <a:endParaRPr lang="en-GB" sz="2800"/>
          </a:p>
          <a:p>
            <a:pPr marL="0" lvl="0" indent="0">
              <a:buNone/>
            </a:pPr>
            <a:endParaRPr lang="en-GB" sz="2800"/>
          </a:p>
          <a:p>
            <a:pPr marL="0" lvl="0" indent="0">
              <a:buNone/>
            </a:pPr>
            <a:endParaRPr lang="en-GB" sz="2800"/>
          </a:p>
          <a:p>
            <a:endParaRPr lang="en-GB" sz="28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A3F00F9-CD46-935D-53DE-ED0C78A956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7091" y="2455042"/>
            <a:ext cx="3358478" cy="1947916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B7402-CB8D-8E91-4CC8-0E029B14C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161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01A43-6945-8013-B522-5DF1C0C88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GB" b="1"/>
              <a:t>Creating </a:t>
            </a:r>
            <a:r>
              <a:rPr lang="en-GB" b="1" err="1"/>
              <a:t>DataFrames</a:t>
            </a:r>
            <a:endParaRPr lang="en-GB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E7950-7BE0-0886-CE3F-536706844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018" y="2138569"/>
            <a:ext cx="11261963" cy="35993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200" dirty="0"/>
              <a:t>Objective: Create </a:t>
            </a:r>
            <a:r>
              <a:rPr lang="en-GB" sz="2200" dirty="0" err="1"/>
              <a:t>DataFrames</a:t>
            </a:r>
            <a:r>
              <a:rPr lang="en-GB" sz="2200" dirty="0"/>
              <a:t> manually or from existing data.</a:t>
            </a:r>
          </a:p>
          <a:p>
            <a:pPr marL="0" indent="0">
              <a:buNone/>
            </a:pPr>
            <a:r>
              <a:rPr lang="en-GB" sz="2200" b="1" dirty="0"/>
              <a:t>1. From a Dictionary: </a:t>
            </a:r>
          </a:p>
          <a:p>
            <a:pPr marL="0" indent="0">
              <a:buNone/>
            </a:pPr>
            <a:r>
              <a:rPr lang="en-GB" sz="2200" dirty="0"/>
              <a:t>data = { "Name": ["Alice", "Bob", "Charlie"], </a:t>
            </a:r>
          </a:p>
          <a:p>
            <a:pPr marL="0" indent="0">
              <a:buNone/>
            </a:pPr>
            <a:r>
              <a:rPr lang="en-GB" sz="2200" dirty="0"/>
              <a:t>"Age": [25, 30, 35], </a:t>
            </a:r>
          </a:p>
          <a:p>
            <a:pPr marL="0" indent="0">
              <a:buNone/>
            </a:pPr>
            <a:r>
              <a:rPr lang="en-GB" sz="2200" dirty="0"/>
              <a:t>"City": ["London", "Paris", "New York"] } </a:t>
            </a:r>
          </a:p>
          <a:p>
            <a:pPr marL="0" indent="0">
              <a:buNone/>
            </a:pPr>
            <a:r>
              <a:rPr lang="en-GB" sz="2200" dirty="0" err="1"/>
              <a:t>df</a:t>
            </a:r>
            <a:r>
              <a:rPr lang="en-GB" sz="2200" dirty="0"/>
              <a:t> = </a:t>
            </a:r>
            <a:r>
              <a:rPr lang="en-GB" sz="2200" dirty="0" err="1"/>
              <a:t>pd.DataFrame</a:t>
            </a:r>
            <a:r>
              <a:rPr lang="en-GB" sz="2200" dirty="0"/>
              <a:t>(data) </a:t>
            </a:r>
          </a:p>
          <a:p>
            <a:pPr marL="0" indent="0">
              <a:buNone/>
            </a:pPr>
            <a:r>
              <a:rPr lang="en-GB" sz="2200" dirty="0"/>
              <a:t>print(</a:t>
            </a:r>
            <a:r>
              <a:rPr lang="en-GB" sz="2200" dirty="0" err="1"/>
              <a:t>df</a:t>
            </a:r>
            <a:r>
              <a:rPr lang="en-GB" sz="2200" dirty="0"/>
              <a:t>)</a:t>
            </a:r>
          </a:p>
          <a:p>
            <a:pPr marL="0" indent="0">
              <a:buNone/>
            </a:pPr>
            <a:r>
              <a:rPr lang="en-GB" sz="2200" b="1" dirty="0"/>
              <a:t>2. From a List of Lists: </a:t>
            </a:r>
          </a:p>
          <a:p>
            <a:pPr marL="0" indent="0">
              <a:buNone/>
            </a:pPr>
            <a:r>
              <a:rPr lang="en-GB" sz="2200" dirty="0"/>
              <a:t>data = [ ["Alice", 25, "London"], ["Bob", 30, "Paris"], ["Charlie", 35, "New York"] ] </a:t>
            </a:r>
          </a:p>
          <a:p>
            <a:pPr marL="0" indent="0">
              <a:buNone/>
            </a:pPr>
            <a:r>
              <a:rPr lang="en-GB" sz="2200" dirty="0" err="1"/>
              <a:t>df</a:t>
            </a:r>
            <a:r>
              <a:rPr lang="en-GB" sz="2200" dirty="0"/>
              <a:t> = </a:t>
            </a:r>
            <a:r>
              <a:rPr lang="en-GB" sz="2200" dirty="0" err="1"/>
              <a:t>pd.DataFrame</a:t>
            </a:r>
            <a:r>
              <a:rPr lang="en-GB" sz="2200" dirty="0"/>
              <a:t>(data, columns=["Name", "Age", "City"]) </a:t>
            </a:r>
          </a:p>
          <a:p>
            <a:pPr marL="0" indent="0">
              <a:buNone/>
            </a:pPr>
            <a:r>
              <a:rPr lang="en-GB" sz="2200" dirty="0"/>
              <a:t>print(</a:t>
            </a:r>
            <a:r>
              <a:rPr lang="en-GB" sz="2200" dirty="0" err="1"/>
              <a:t>df</a:t>
            </a:r>
            <a:r>
              <a:rPr lang="en-GB" sz="2200" dirty="0"/>
              <a:t>)</a:t>
            </a:r>
          </a:p>
        </p:txBody>
      </p:sp>
      <p:pic>
        <p:nvPicPr>
          <p:cNvPr id="7" name="Graphic 6" descr="Database">
            <a:extLst>
              <a:ext uri="{FF2B5EF4-FFF2-40B4-BE49-F238E27FC236}">
                <a16:creationId xmlns:a16="http://schemas.microsoft.com/office/drawing/2014/main" id="{5AC1E7C6-C915-4E08-33C5-DB68B04902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7659" y="689677"/>
            <a:ext cx="1208040" cy="1208040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E913CB-B987-19D3-AE64-01D1A3BB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6</a:t>
            </a:fld>
            <a:endParaRPr lang="en-GB"/>
          </a:p>
        </p:txBody>
      </p:sp>
      <p:pic>
        <p:nvPicPr>
          <p:cNvPr id="5" name="Picture 4" descr="Abstract line art skyscrapers">
            <a:extLst>
              <a:ext uri="{FF2B5EF4-FFF2-40B4-BE49-F238E27FC236}">
                <a16:creationId xmlns:a16="http://schemas.microsoft.com/office/drawing/2014/main" id="{4841ABCA-5B49-59E8-45A2-38EBDF96549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5000"/>
            <a:grayscl/>
          </a:blip>
          <a:srcRect t="23961" r="9091"/>
          <a:stretch>
            <a:fillRect/>
          </a:stretch>
        </p:blipFill>
        <p:spPr>
          <a:xfrm>
            <a:off x="41244" y="-28965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770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17341052-73F2-435C-A1F0-70961D11B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bstract line art skyscrapers">
            <a:extLst>
              <a:ext uri="{FF2B5EF4-FFF2-40B4-BE49-F238E27FC236}">
                <a16:creationId xmlns:a16="http://schemas.microsoft.com/office/drawing/2014/main" id="{8F818071-0118-CC4D-1301-66DED27CD10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  <a:grayscl/>
          </a:blip>
          <a:srcRect t="23961" r="9091"/>
          <a:stretch>
            <a:fillRect/>
          </a:stretch>
        </p:blipFill>
        <p:spPr>
          <a:xfrm>
            <a:off x="41244" y="-28965"/>
            <a:ext cx="12192000" cy="685800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4D2D0F6-68B7-4A2F-B80D-B3AAC1F4D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A0BCEF11-98AA-4EF8-91CF-8146F64793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745D90-0130-4BEA-C153-DA226D2B7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GB" b="1"/>
              <a:t>Playing with Rows and Columns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DB816C00-E2A2-4A28-A8CB-2E9E10E9F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2892C6A-FAAA-49A9-B836-6ECC4D48D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8591AF-EBE9-FB17-7968-7FB828759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11115439" cy="3395060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GB" sz="2200" b="1" dirty="0"/>
              <a:t>Objective</a:t>
            </a:r>
            <a:r>
              <a:rPr lang="en-GB" sz="2200" dirty="0"/>
              <a:t>: Access and manipulate rows and columns in </a:t>
            </a:r>
            <a:r>
              <a:rPr lang="en-GB" sz="2200" dirty="0" err="1"/>
              <a:t>DataFrames</a:t>
            </a:r>
            <a:r>
              <a:rPr lang="en-GB" sz="2200" dirty="0"/>
              <a:t>.</a:t>
            </a:r>
          </a:p>
          <a:p>
            <a:pPr marL="457200" indent="-457200">
              <a:buAutoNum type="arabicPeriod"/>
            </a:pPr>
            <a:r>
              <a:rPr lang="en-GB" sz="2200" b="1" dirty="0"/>
              <a:t>Selecting Columns: </a:t>
            </a:r>
          </a:p>
          <a:p>
            <a:pPr marL="0" indent="0">
              <a:buNone/>
            </a:pPr>
            <a:r>
              <a:rPr lang="en-GB" sz="2200" dirty="0"/>
              <a:t>print(</a:t>
            </a:r>
            <a:r>
              <a:rPr lang="en-GB" sz="2200" dirty="0" err="1"/>
              <a:t>df</a:t>
            </a:r>
            <a:r>
              <a:rPr lang="en-GB" sz="2200" dirty="0"/>
              <a:t>["Name"]) # Select a single column </a:t>
            </a:r>
          </a:p>
          <a:p>
            <a:pPr marL="0" indent="0">
              <a:buNone/>
            </a:pPr>
            <a:r>
              <a:rPr lang="en-GB" sz="2200" dirty="0"/>
              <a:t>print(</a:t>
            </a:r>
            <a:r>
              <a:rPr lang="en-GB" sz="2200" dirty="0" err="1"/>
              <a:t>df</a:t>
            </a:r>
            <a:r>
              <a:rPr lang="en-GB" sz="2200" dirty="0"/>
              <a:t>[["Name", "City"]]) # Select multiple columns</a:t>
            </a:r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en-GB" sz="2200" b="1" dirty="0"/>
              <a:t>2. Selecting Rows: </a:t>
            </a:r>
          </a:p>
          <a:p>
            <a:pPr marL="0" indent="0">
              <a:buNone/>
            </a:pPr>
            <a:r>
              <a:rPr lang="en-GB" sz="2200" dirty="0"/>
              <a:t>print(</a:t>
            </a:r>
            <a:r>
              <a:rPr lang="en-GB" sz="2200" dirty="0" err="1"/>
              <a:t>df.iloc</a:t>
            </a:r>
            <a:r>
              <a:rPr lang="en-GB" sz="2200" dirty="0"/>
              <a:t>[0]) # Select the first row </a:t>
            </a:r>
          </a:p>
          <a:p>
            <a:pPr marL="0" indent="0">
              <a:buNone/>
            </a:pPr>
            <a:r>
              <a:rPr lang="en-GB" sz="2200" dirty="0"/>
              <a:t>print(</a:t>
            </a:r>
            <a:r>
              <a:rPr lang="en-GB" sz="2200" dirty="0" err="1"/>
              <a:t>df.loc</a:t>
            </a:r>
            <a:r>
              <a:rPr lang="en-GB" sz="2200" dirty="0"/>
              <a:t>[</a:t>
            </a:r>
            <a:r>
              <a:rPr lang="en-GB" sz="2200" dirty="0" err="1"/>
              <a:t>df</a:t>
            </a:r>
            <a:r>
              <a:rPr lang="en-GB" sz="2200" dirty="0"/>
              <a:t>["Age"] &gt; 30]) # Select rows where Age &gt; 30</a:t>
            </a:r>
          </a:p>
          <a:p>
            <a:pPr marL="0" indent="0">
              <a:buNone/>
            </a:pPr>
            <a:endParaRPr lang="en-GB" sz="2200" b="1" dirty="0"/>
          </a:p>
          <a:p>
            <a:pPr marL="0" indent="0">
              <a:buNone/>
            </a:pPr>
            <a:r>
              <a:rPr lang="en-GB" sz="2200" b="1" dirty="0"/>
              <a:t>3. Adding and Removing Columns: </a:t>
            </a:r>
          </a:p>
          <a:p>
            <a:pPr marL="0" indent="0">
              <a:buNone/>
            </a:pPr>
            <a:r>
              <a:rPr lang="en-GB" sz="2200" dirty="0" err="1"/>
              <a:t>df</a:t>
            </a:r>
            <a:r>
              <a:rPr lang="en-GB" sz="2200" dirty="0"/>
              <a:t>["Salary"] = [50000, 60000, 70000] # Add a new column </a:t>
            </a:r>
          </a:p>
          <a:p>
            <a:pPr marL="0" indent="0">
              <a:buNone/>
            </a:pPr>
            <a:r>
              <a:rPr lang="en-GB" sz="2200" dirty="0" err="1"/>
              <a:t>df.drop</a:t>
            </a:r>
            <a:r>
              <a:rPr lang="en-GB" sz="2200" dirty="0"/>
              <a:t>("Salary", axis=1, </a:t>
            </a:r>
            <a:r>
              <a:rPr lang="en-GB" sz="2200" dirty="0" err="1"/>
              <a:t>inplace</a:t>
            </a:r>
            <a:r>
              <a:rPr lang="en-GB" sz="2200" dirty="0"/>
              <a:t>=True) # Remove a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29E010-F817-7C25-3AE3-E7E13A3AD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522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7341052-73F2-435C-A1F0-70961D11B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hrowing empty plastic bottle into the rubbish">
            <a:extLst>
              <a:ext uri="{FF2B5EF4-FFF2-40B4-BE49-F238E27FC236}">
                <a16:creationId xmlns:a16="http://schemas.microsoft.com/office/drawing/2014/main" id="{DD646381-9798-747B-C756-B01D8DA0FBC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  <a:grayscl/>
          </a:blip>
          <a:srcRect t="15730"/>
          <a:stretch>
            <a:fillRect/>
          </a:stretch>
        </p:blipFill>
        <p:spPr>
          <a:xfrm>
            <a:off x="-608749" y="753227"/>
            <a:ext cx="12192000" cy="68580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4D2D0F6-68B7-4A2F-B80D-B3AAC1F4D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0BCEF11-98AA-4EF8-91CF-8146F64793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356DE6-2F6B-A383-D250-68631D4C4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GB" b="1"/>
              <a:t>Data Cleaning &amp; Preparation</a:t>
            </a:r>
            <a:br>
              <a:rPr lang="en-GB"/>
            </a:b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B816C00-E2A2-4A28-A8CB-2E9E10E9F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2892C6A-FAAA-49A9-B836-6ECC4D48D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0F329-57D2-4A59-8BDB-76F970EA5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3395060"/>
          </a:xfrm>
        </p:spPr>
        <p:txBody>
          <a:bodyPr anchor="ctr">
            <a:normAutofit/>
          </a:bodyPr>
          <a:lstStyle/>
          <a:p>
            <a:pPr marL="0" lvl="0" indent="0">
              <a:buNone/>
            </a:pPr>
            <a:r>
              <a:rPr lang="en-GB" sz="2000" b="1" dirty="0"/>
              <a:t>The most important step!</a:t>
            </a:r>
            <a:r>
              <a:rPr lang="en-GB" sz="2000" dirty="0"/>
              <a:t> </a:t>
            </a:r>
          </a:p>
          <a:p>
            <a:pPr marL="0" lvl="0" indent="0">
              <a:buNone/>
            </a:pPr>
            <a:r>
              <a:rPr lang="en-GB" sz="2000" dirty="0"/>
              <a:t>Garbage in = Garbage out.</a:t>
            </a:r>
          </a:p>
          <a:p>
            <a:pPr marL="0" lvl="0" indent="0">
              <a:buNone/>
            </a:pPr>
            <a:r>
              <a:rPr lang="en-GB" sz="2000" b="1" dirty="0"/>
              <a:t>Common Tasks:</a:t>
            </a:r>
            <a:endParaRPr lang="en-GB" sz="2000" dirty="0"/>
          </a:p>
          <a:p>
            <a:pPr lvl="1"/>
            <a:r>
              <a:rPr lang="en-GB" b="1" dirty="0"/>
              <a:t>Missing Data:</a:t>
            </a:r>
            <a:r>
              <a:rPr lang="en-GB" dirty="0"/>
              <a:t> </a:t>
            </a:r>
            <a:r>
              <a:rPr lang="en-GB" dirty="0" err="1"/>
              <a:t>df.isnull</a:t>
            </a:r>
            <a:r>
              <a:rPr lang="en-GB" dirty="0"/>
              <a:t>().sum() to find them. </a:t>
            </a:r>
            <a:r>
              <a:rPr lang="en-GB" dirty="0" err="1"/>
              <a:t>df.dropna</a:t>
            </a:r>
            <a:r>
              <a:rPr lang="en-GB" dirty="0"/>
              <a:t>() or </a:t>
            </a:r>
            <a:r>
              <a:rPr lang="en-GB" dirty="0" err="1"/>
              <a:t>df.fillna</a:t>
            </a:r>
            <a:r>
              <a:rPr lang="en-GB" dirty="0"/>
              <a:t>(0) to handle them.</a:t>
            </a:r>
          </a:p>
          <a:p>
            <a:pPr lvl="1"/>
            <a:r>
              <a:rPr lang="en-GB" b="1" dirty="0"/>
              <a:t>Wrong Data Types:</a:t>
            </a:r>
            <a:r>
              <a:rPr lang="en-GB" dirty="0"/>
              <a:t> </a:t>
            </a:r>
            <a:r>
              <a:rPr lang="en-GB" dirty="0" err="1"/>
              <a:t>df</a:t>
            </a:r>
            <a:r>
              <a:rPr lang="en-GB" dirty="0"/>
              <a:t>['</a:t>
            </a:r>
            <a:r>
              <a:rPr lang="en-GB" dirty="0" err="1"/>
              <a:t>column_name</a:t>
            </a:r>
            <a:r>
              <a:rPr lang="en-GB" dirty="0"/>
              <a:t>'] = </a:t>
            </a:r>
            <a:r>
              <a:rPr lang="en-GB" dirty="0" err="1"/>
              <a:t>df</a:t>
            </a:r>
            <a:r>
              <a:rPr lang="en-GB" dirty="0"/>
              <a:t>['</a:t>
            </a:r>
            <a:r>
              <a:rPr lang="en-GB" dirty="0" err="1"/>
              <a:t>column_name</a:t>
            </a:r>
            <a:r>
              <a:rPr lang="en-GB" dirty="0"/>
              <a:t>'].</a:t>
            </a:r>
            <a:r>
              <a:rPr lang="en-GB" dirty="0" err="1"/>
              <a:t>astype</a:t>
            </a:r>
            <a:r>
              <a:rPr lang="en-GB" dirty="0"/>
              <a:t>(int)</a:t>
            </a:r>
          </a:p>
          <a:p>
            <a:pPr lvl="1"/>
            <a:r>
              <a:rPr lang="en-GB" b="1" dirty="0"/>
              <a:t>Duplicates:</a:t>
            </a:r>
            <a:r>
              <a:rPr lang="en-GB" dirty="0"/>
              <a:t> </a:t>
            </a:r>
            <a:r>
              <a:rPr lang="en-GB" dirty="0" err="1"/>
              <a:t>df.drop_duplicates</a:t>
            </a:r>
            <a:r>
              <a:rPr lang="en-GB" dirty="0"/>
              <a:t>()</a:t>
            </a:r>
          </a:p>
          <a:p>
            <a:pPr lvl="1"/>
            <a:r>
              <a:rPr lang="en-GB" b="1" dirty="0"/>
              <a:t>Rename Columns:</a:t>
            </a:r>
            <a:r>
              <a:rPr lang="en-GB" dirty="0"/>
              <a:t> </a:t>
            </a:r>
            <a:r>
              <a:rPr lang="en-GB" dirty="0" err="1"/>
              <a:t>df.rename</a:t>
            </a:r>
            <a:r>
              <a:rPr lang="en-GB" dirty="0"/>
              <a:t>(columns={'</a:t>
            </a:r>
            <a:r>
              <a:rPr lang="en-GB" dirty="0" err="1"/>
              <a:t>old_name</a:t>
            </a:r>
            <a:r>
              <a:rPr lang="en-GB" dirty="0"/>
              <a:t>': '</a:t>
            </a:r>
            <a:r>
              <a:rPr lang="en-GB" dirty="0" err="1"/>
              <a:t>new_name</a:t>
            </a:r>
            <a:r>
              <a:rPr lang="en-GB" dirty="0"/>
              <a:t>'})</a:t>
            </a:r>
          </a:p>
          <a:p>
            <a:endParaRPr lang="en-GB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FBE1E2-2202-7095-1950-BCACB2F05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2C15-40E0-4D8B-8271-1C26AD41558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90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0FA309-807F-4C17-98EF-A3BA7388E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42A87B-CAE9-4F8F-B293-28388E45D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8FA1749-B91A-40E7-AD01-0B9C9C6AF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B7A934F-FFF7-4353-83D3-4EF66E93E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00676C8-6DE8-47DD-9A23-D42063A12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899E5C-5D67-7FAE-355F-530C2176E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en-GB" b="1" dirty="0">
                <a:solidFill>
                  <a:srgbClr val="FFFFFF"/>
                </a:solidFill>
              </a:rPr>
              <a:t>Data Wrangling: Join, Combine, Reshape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06FD4-FA13-6FBA-3DDC-2DD068B12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4566" y="342900"/>
            <a:ext cx="7457832" cy="5821307"/>
          </a:xfrm>
        </p:spPr>
        <p:txBody>
          <a:bodyPr anchor="ctr">
            <a:noAutofit/>
          </a:bodyPr>
          <a:lstStyle/>
          <a:p>
            <a:pPr marL="0" lvl="0" indent="0">
              <a:buNone/>
            </a:pPr>
            <a:r>
              <a:rPr lang="en-GB" sz="2200" b="1" dirty="0">
                <a:solidFill>
                  <a:srgbClr val="FFFFFF"/>
                </a:solidFill>
              </a:rPr>
              <a:t>Merging Datasets:</a:t>
            </a:r>
            <a:r>
              <a:rPr lang="en-GB" sz="2200" dirty="0">
                <a:solidFill>
                  <a:srgbClr val="FFFFFF"/>
                </a:solidFill>
              </a:rPr>
              <a:t> Like SQL JOINs.</a:t>
            </a:r>
          </a:p>
          <a:p>
            <a:pPr lvl="1"/>
            <a:r>
              <a:rPr lang="en-GB" sz="2200" dirty="0" err="1">
                <a:solidFill>
                  <a:srgbClr val="FFFFFF"/>
                </a:solidFill>
              </a:rPr>
              <a:t>pd.merge</a:t>
            </a:r>
            <a:r>
              <a:rPr lang="en-GB" sz="2200" dirty="0">
                <a:solidFill>
                  <a:srgbClr val="FFFFFF"/>
                </a:solidFill>
              </a:rPr>
              <a:t>(df1, df2, on='</a:t>
            </a:r>
            <a:r>
              <a:rPr lang="en-GB" sz="2200" dirty="0" err="1">
                <a:solidFill>
                  <a:srgbClr val="FFFFFF"/>
                </a:solidFill>
              </a:rPr>
              <a:t>common_column</a:t>
            </a:r>
            <a:r>
              <a:rPr lang="en-GB" sz="2200" dirty="0">
                <a:solidFill>
                  <a:srgbClr val="FFFFFF"/>
                </a:solidFill>
              </a:rPr>
              <a:t>')</a:t>
            </a:r>
          </a:p>
          <a:p>
            <a:pPr marL="0" lvl="0" indent="0">
              <a:buNone/>
            </a:pPr>
            <a:r>
              <a:rPr lang="en-GB" sz="2200" b="1" dirty="0">
                <a:solidFill>
                  <a:srgbClr val="FFFFFF"/>
                </a:solidFill>
              </a:rPr>
              <a:t>Grouping &amp; Aggregation:</a:t>
            </a:r>
            <a:r>
              <a:rPr lang="en-GB" sz="2200" dirty="0">
                <a:solidFill>
                  <a:srgbClr val="FFFFFF"/>
                </a:solidFill>
              </a:rPr>
              <a:t> The "Pivot Table" of Pandas.</a:t>
            </a:r>
          </a:p>
          <a:p>
            <a:pPr lvl="1"/>
            <a:r>
              <a:rPr lang="en-GB" sz="2200" dirty="0" err="1">
                <a:solidFill>
                  <a:srgbClr val="FFFFFF"/>
                </a:solidFill>
              </a:rPr>
              <a:t>df.groupby</a:t>
            </a:r>
            <a:r>
              <a:rPr lang="en-GB" sz="2200" dirty="0">
                <a:solidFill>
                  <a:srgbClr val="FFFFFF"/>
                </a:solidFill>
              </a:rPr>
              <a:t>('Category')['Sales'].sum() -&gt; "Show me total sales by category."</a:t>
            </a:r>
          </a:p>
          <a:p>
            <a:pPr marL="0" indent="0">
              <a:buNone/>
            </a:pPr>
            <a:r>
              <a:rPr lang="en-GB" sz="2200" b="1" dirty="0">
                <a:solidFill>
                  <a:srgbClr val="FFFFFF"/>
                </a:solidFill>
              </a:rPr>
              <a:t>Handling Missing Values </a:t>
            </a:r>
          </a:p>
          <a:p>
            <a:r>
              <a:rPr lang="en-GB" sz="2200" b="1" dirty="0">
                <a:solidFill>
                  <a:srgbClr val="FFFFFF"/>
                </a:solidFill>
              </a:rPr>
              <a:t>Objective</a:t>
            </a:r>
            <a:r>
              <a:rPr lang="en-GB" sz="2200" dirty="0">
                <a:solidFill>
                  <a:srgbClr val="FFFFFF"/>
                </a:solidFill>
              </a:rPr>
              <a:t>: Handle null or missing values in datasets.</a:t>
            </a:r>
          </a:p>
          <a:p>
            <a:pPr marL="0" indent="0">
              <a:buNone/>
            </a:pPr>
            <a:r>
              <a:rPr lang="en-GB" sz="2200" b="1" dirty="0">
                <a:solidFill>
                  <a:srgbClr val="FFFFFF"/>
                </a:solidFill>
              </a:rPr>
              <a:t>1. Detect Missing Values: </a:t>
            </a:r>
          </a:p>
          <a:p>
            <a:pPr marL="0" indent="0">
              <a:buNone/>
            </a:pPr>
            <a:r>
              <a:rPr lang="en-GB" sz="2200" dirty="0">
                <a:solidFill>
                  <a:srgbClr val="FFFFFF"/>
                </a:solidFill>
              </a:rPr>
              <a:t>print(</a:t>
            </a:r>
            <a:r>
              <a:rPr lang="en-GB" sz="2200" dirty="0" err="1">
                <a:solidFill>
                  <a:srgbClr val="FFFFFF"/>
                </a:solidFill>
              </a:rPr>
              <a:t>df.isnull</a:t>
            </a:r>
            <a:r>
              <a:rPr lang="en-GB" sz="2200" dirty="0">
                <a:solidFill>
                  <a:srgbClr val="FFFFFF"/>
                </a:solidFill>
              </a:rPr>
              <a:t>().sum()) # Check for missing values </a:t>
            </a:r>
          </a:p>
          <a:p>
            <a:pPr marL="0" indent="0">
              <a:buNone/>
            </a:pPr>
            <a:r>
              <a:rPr lang="en-GB" sz="2200" b="1" dirty="0">
                <a:solidFill>
                  <a:srgbClr val="FFFFFF"/>
                </a:solidFill>
              </a:rPr>
              <a:t>2. Fill Missing Values: </a:t>
            </a:r>
          </a:p>
          <a:p>
            <a:pPr marL="0" indent="0">
              <a:buNone/>
            </a:pPr>
            <a:r>
              <a:rPr lang="en-GB" sz="2200" dirty="0" err="1">
                <a:solidFill>
                  <a:srgbClr val="FFFFFF"/>
                </a:solidFill>
              </a:rPr>
              <a:t>df</a:t>
            </a:r>
            <a:r>
              <a:rPr lang="en-GB" sz="2200" dirty="0">
                <a:solidFill>
                  <a:srgbClr val="FFFFFF"/>
                </a:solidFill>
              </a:rPr>
              <a:t>["Age"].</a:t>
            </a:r>
            <a:r>
              <a:rPr lang="en-GB" sz="2200" dirty="0" err="1">
                <a:solidFill>
                  <a:srgbClr val="FFFFFF"/>
                </a:solidFill>
              </a:rPr>
              <a:t>fillna</a:t>
            </a:r>
            <a:r>
              <a:rPr lang="en-GB" sz="2200" dirty="0">
                <a:solidFill>
                  <a:srgbClr val="FFFFFF"/>
                </a:solidFill>
              </a:rPr>
              <a:t>(</a:t>
            </a:r>
            <a:r>
              <a:rPr lang="en-GB" sz="2200" dirty="0" err="1">
                <a:solidFill>
                  <a:srgbClr val="FFFFFF"/>
                </a:solidFill>
              </a:rPr>
              <a:t>df</a:t>
            </a:r>
            <a:r>
              <a:rPr lang="en-GB" sz="2200" dirty="0">
                <a:solidFill>
                  <a:srgbClr val="FFFFFF"/>
                </a:solidFill>
              </a:rPr>
              <a:t>["Age"].mean(), </a:t>
            </a:r>
            <a:r>
              <a:rPr lang="en-GB" sz="2200" dirty="0" err="1">
                <a:solidFill>
                  <a:srgbClr val="FFFFFF"/>
                </a:solidFill>
              </a:rPr>
              <a:t>inplace</a:t>
            </a:r>
            <a:r>
              <a:rPr lang="en-GB" sz="2200" dirty="0">
                <a:solidFill>
                  <a:srgbClr val="FFFFFF"/>
                </a:solidFill>
              </a:rPr>
              <a:t>=True) # Fill with mean </a:t>
            </a:r>
          </a:p>
          <a:p>
            <a:pPr marL="0" indent="0">
              <a:buNone/>
            </a:pPr>
            <a:r>
              <a:rPr lang="en-GB" sz="2200" dirty="0">
                <a:solidFill>
                  <a:srgbClr val="FFFFFF"/>
                </a:solidFill>
              </a:rPr>
              <a:t>3. </a:t>
            </a:r>
            <a:r>
              <a:rPr lang="en-GB" sz="2200" b="1" dirty="0">
                <a:solidFill>
                  <a:srgbClr val="FFFFFF"/>
                </a:solidFill>
              </a:rPr>
              <a:t>Drop Missing Values: </a:t>
            </a:r>
          </a:p>
          <a:p>
            <a:pPr marL="0" indent="0">
              <a:buNone/>
            </a:pPr>
            <a:r>
              <a:rPr lang="en-GB" sz="2200" dirty="0" err="1">
                <a:solidFill>
                  <a:srgbClr val="FFFFFF"/>
                </a:solidFill>
              </a:rPr>
              <a:t>df.dropna</a:t>
            </a:r>
            <a:r>
              <a:rPr lang="en-GB" sz="2200" dirty="0">
                <a:solidFill>
                  <a:srgbClr val="FFFFFF"/>
                </a:solidFill>
              </a:rPr>
              <a:t>(</a:t>
            </a:r>
            <a:r>
              <a:rPr lang="en-GB" sz="2200" dirty="0" err="1">
                <a:solidFill>
                  <a:srgbClr val="FFFFFF"/>
                </a:solidFill>
              </a:rPr>
              <a:t>inplace</a:t>
            </a:r>
            <a:r>
              <a:rPr lang="en-GB" sz="2200" dirty="0">
                <a:solidFill>
                  <a:srgbClr val="FFFFFF"/>
                </a:solidFill>
              </a:rPr>
              <a:t>=True) # Drop rows with missing values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9692EB-F7B1-C990-614E-61D4FD8B7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9363" y="279875"/>
            <a:ext cx="1154151" cy="1090789"/>
          </a:xfrm>
        </p:spPr>
        <p:txBody>
          <a:bodyPr/>
          <a:lstStyle/>
          <a:p>
            <a:fld id="{2AF22C15-40E0-4D8B-8271-1C26AD415582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7097060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3305</TotalTime>
  <Words>2817</Words>
  <Application>Microsoft Office PowerPoint</Application>
  <PresentationFormat>Widescreen</PresentationFormat>
  <Paragraphs>313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Aptos</vt:lpstr>
      <vt:lpstr>Arial</vt:lpstr>
      <vt:lpstr>Trebuchet MS</vt:lpstr>
      <vt:lpstr>Berlin</vt:lpstr>
      <vt:lpstr>Getting Started with NumPy</vt:lpstr>
      <vt:lpstr>PowerPoint Presentation</vt:lpstr>
      <vt:lpstr>PowerPoint Presentation</vt:lpstr>
      <vt:lpstr>PowerPoint Presentation</vt:lpstr>
      <vt:lpstr>Getting Started with Pandas –  The DataFrame </vt:lpstr>
      <vt:lpstr>Creating DataFrames</vt:lpstr>
      <vt:lpstr>Playing with Rows and Columns</vt:lpstr>
      <vt:lpstr>Data Cleaning &amp; Preparation </vt:lpstr>
      <vt:lpstr>Data Wrangling: Join, Combine, Reshape</vt:lpstr>
      <vt:lpstr>Aggregating Data - Objective: Perform group-wise operations on datasets</vt:lpstr>
      <vt:lpstr>Aggregating Data – contd..</vt:lpstr>
      <vt:lpstr>PowerPoint Presentation</vt:lpstr>
      <vt:lpstr>PowerPoint Presentation</vt:lpstr>
      <vt:lpstr>PowerPoint Presentation</vt:lpstr>
      <vt:lpstr>Data Visualization - Seeing is Believing</vt:lpstr>
      <vt:lpstr>Basics of Matplotlib Figures </vt:lpstr>
      <vt:lpstr>PowerPoint Presentation</vt:lpstr>
      <vt:lpstr>PowerPoint Presentation</vt:lpstr>
      <vt:lpstr>Different Plots</vt:lpstr>
      <vt:lpstr>Different Plots – contd.</vt:lpstr>
      <vt:lpstr>Different Plots – contd.</vt:lpstr>
      <vt:lpstr>End-of-Module Practice Tasks</vt:lpstr>
      <vt:lpstr>Let's Apply It: Sample Superstore Dataset </vt:lpstr>
      <vt:lpstr>Course Summary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olusegun adeolu</dc:creator>
  <cp:lastModifiedBy>olusegun adeolu</cp:lastModifiedBy>
  <cp:revision>55</cp:revision>
  <dcterms:created xsi:type="dcterms:W3CDTF">2025-09-22T00:26:36Z</dcterms:created>
  <dcterms:modified xsi:type="dcterms:W3CDTF">2025-09-26T18:14:53Z</dcterms:modified>
</cp:coreProperties>
</file>