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Poppins Bold" charset="1" panose="00000800000000000000"/>
      <p:regular r:id="rId17"/>
    </p:embeddedFont>
    <p:embeddedFont>
      <p:font typeface="Poppins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7191375" cy="8953500"/>
            <a:chOff x="0" y="0"/>
            <a:chExt cx="1036915" cy="12909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36915" cy="1290994"/>
            </a:xfrm>
            <a:custGeom>
              <a:avLst/>
              <a:gdLst/>
              <a:ahLst/>
              <a:cxnLst/>
              <a:rect r="r" b="b" t="t" l="l"/>
              <a:pathLst>
                <a:path h="1290994" w="1036915">
                  <a:moveTo>
                    <a:pt x="0" y="0"/>
                  </a:moveTo>
                  <a:lnTo>
                    <a:pt x="1036915" y="0"/>
                  </a:lnTo>
                  <a:lnTo>
                    <a:pt x="1036915" y="1290994"/>
                  </a:lnTo>
                  <a:lnTo>
                    <a:pt x="0" y="1290994"/>
                  </a:lnTo>
                  <a:close/>
                </a:path>
              </a:pathLst>
            </a:custGeom>
            <a:blipFill>
              <a:blip r:embed="rId2"/>
              <a:stretch>
                <a:fillRect l="0" t="-199" r="0" b="-199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296400" y="416880"/>
            <a:ext cx="3130002" cy="809888"/>
          </a:xfrm>
          <a:custGeom>
            <a:avLst/>
            <a:gdLst/>
            <a:ahLst/>
            <a:cxnLst/>
            <a:rect r="r" b="b" t="t" l="l"/>
            <a:pathLst>
              <a:path h="809888" w="3130002">
                <a:moveTo>
                  <a:pt x="0" y="0"/>
                </a:moveTo>
                <a:lnTo>
                  <a:pt x="3130002" y="0"/>
                </a:lnTo>
                <a:lnTo>
                  <a:pt x="3130002" y="809888"/>
                </a:lnTo>
                <a:lnTo>
                  <a:pt x="0" y="809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296400" y="2169871"/>
            <a:ext cx="8324850" cy="4293981"/>
            <a:chOff x="0" y="0"/>
            <a:chExt cx="11099800" cy="572530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85725"/>
              <a:ext cx="11099800" cy="4913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227"/>
                </a:lnSpc>
              </a:pPr>
              <a:r>
                <a:rPr lang="en-US" b="true" sz="9227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2-Day Google Looker Studio Masterclass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029983"/>
              <a:ext cx="1109980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FF834F"/>
                  </a:solidFill>
                  <a:latin typeface="Poppins"/>
                  <a:ea typeface="Poppins"/>
                  <a:cs typeface="Poppins"/>
                  <a:sym typeface="Poppins"/>
                </a:rPr>
                <a:t>Presented by Chinaza from RKY Careers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296400" y="9251950"/>
            <a:ext cx="6886575" cy="36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>
                <a:solidFill>
                  <a:srgbClr val="FF834F"/>
                </a:solidFill>
                <a:latin typeface="Poppins"/>
                <a:ea typeface="Poppins"/>
                <a:cs typeface="Poppins"/>
                <a:sym typeface="Poppins"/>
              </a:rPr>
              <a:t>December, 2025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66750"/>
            <a:ext cx="16784565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sz="9000">
                <a:solidFill>
                  <a:srgbClr val="FF834F"/>
                </a:solidFill>
                <a:latin typeface="Poppins"/>
                <a:ea typeface="Poppins"/>
                <a:cs typeface="Poppins"/>
                <a:sym typeface="Poppins"/>
              </a:rPr>
              <a:t>Building Your First Report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2708461"/>
            <a:ext cx="4391025" cy="1868170"/>
            <a:chOff x="0" y="0"/>
            <a:chExt cx="5854700" cy="249089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58547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Scorecards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946150"/>
              <a:ext cx="5854700" cy="1544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Scorecards display key metrics like revenue and orders instantly.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66750" y="5075432"/>
            <a:ext cx="4733925" cy="1488687"/>
            <a:chOff x="0" y="0"/>
            <a:chExt cx="6311900" cy="198491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63119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Visuals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60873"/>
              <a:ext cx="63119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Insert bar and column charts to enhance data presentation.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376901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13544550" y="2373406"/>
            <a:ext cx="4305300" cy="1477645"/>
            <a:chOff x="0" y="0"/>
            <a:chExt cx="5740400" cy="197019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5740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Layout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946150"/>
              <a:ext cx="5740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Adjust layout for clarity and effective visual storytelling.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256254" y="2697419"/>
            <a:ext cx="4573851" cy="1488687"/>
            <a:chOff x="0" y="0"/>
            <a:chExt cx="6098468" cy="198491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6098468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Branding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60873"/>
              <a:ext cx="6098468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Customize colors and fonts to align with brand identity.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7419105" y="5075432"/>
            <a:ext cx="4248150" cy="1477645"/>
            <a:chOff x="0" y="0"/>
            <a:chExt cx="5664200" cy="1970193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0"/>
              <a:ext cx="56642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Date Range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946150"/>
              <a:ext cx="56642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Control allows users to set specific date filters efficiently.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563608" y="7210301"/>
            <a:ext cx="3648075" cy="1879212"/>
            <a:chOff x="0" y="0"/>
            <a:chExt cx="4864100" cy="2505616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0"/>
              <a:ext cx="48641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Drop-down Filters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960873"/>
              <a:ext cx="4864100" cy="1544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Enable users to select specific categories for improved analysis.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752475" y="7390130"/>
            <a:ext cx="4219575" cy="1868170"/>
            <a:chOff x="0" y="0"/>
            <a:chExt cx="5626100" cy="2490893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0"/>
              <a:ext cx="56261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Slicers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946150"/>
              <a:ext cx="5626100" cy="1544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Facilitate interaction for regions, products, or categories adjustments.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3686555" y="4684907"/>
            <a:ext cx="3456060" cy="2269737"/>
            <a:chOff x="0" y="0"/>
            <a:chExt cx="4608080" cy="3026316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460808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Drill-down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960873"/>
              <a:ext cx="4608080" cy="20654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Interactions enhance data exploration by revealing detailed insights.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159200" y="2912702"/>
            <a:ext cx="7191375" cy="3886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b="true" sz="9000" strike="noStrike" u="none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for Joining Us!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4785" y="666750"/>
            <a:ext cx="11203365" cy="2001470"/>
            <a:chOff x="0" y="0"/>
            <a:chExt cx="14937820" cy="266862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14937820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Day 1 Agenda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1973301"/>
              <a:ext cx="1493782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Overview of key topics for today's session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71512" y="5393106"/>
            <a:ext cx="2590269" cy="2731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39"/>
              </a:lnSpc>
            </a:pPr>
            <a:r>
              <a:rPr lang="en-US" sz="3099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Introduction to Looker Studio and why it matters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94990" y="5393106"/>
            <a:ext cx="2617503" cy="1645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39"/>
              </a:lnSpc>
            </a:pPr>
            <a:r>
              <a:rPr lang="en-US" sz="3099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Comparison with Excel and Power BI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96400" y="5393106"/>
            <a:ext cx="2571750" cy="2188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39"/>
              </a:lnSpc>
            </a:pPr>
            <a:r>
              <a:rPr lang="en-US" sz="3099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Connecting data and building reports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611225" y="5393106"/>
            <a:ext cx="2571750" cy="3274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39"/>
              </a:lnSpc>
            </a:pPr>
            <a:r>
              <a:rPr lang="en-US" sz="3099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Filters, interactions, and hands-on dashboard creation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488928" y="9393224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662404" y="4356886"/>
            <a:ext cx="1137821" cy="568911"/>
          </a:xfrm>
          <a:custGeom>
            <a:avLst/>
            <a:gdLst/>
            <a:ahLst/>
            <a:cxnLst/>
            <a:rect r="r" b="b" t="t" l="l"/>
            <a:pathLst>
              <a:path h="568911" w="1137821">
                <a:moveTo>
                  <a:pt x="0" y="0"/>
                </a:moveTo>
                <a:lnTo>
                  <a:pt x="1137821" y="0"/>
                </a:lnTo>
                <a:lnTo>
                  <a:pt x="1137821" y="568911"/>
                </a:lnTo>
                <a:lnTo>
                  <a:pt x="0" y="568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4994990" y="4365767"/>
            <a:ext cx="1120060" cy="560030"/>
          </a:xfrm>
          <a:custGeom>
            <a:avLst/>
            <a:gdLst/>
            <a:ahLst/>
            <a:cxnLst/>
            <a:rect r="r" b="b" t="t" l="l"/>
            <a:pathLst>
              <a:path h="560030" w="1120060">
                <a:moveTo>
                  <a:pt x="0" y="0"/>
                </a:moveTo>
                <a:lnTo>
                  <a:pt x="1120060" y="0"/>
                </a:lnTo>
                <a:lnTo>
                  <a:pt x="1120060" y="560030"/>
                </a:lnTo>
                <a:lnTo>
                  <a:pt x="0" y="56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0800000">
            <a:off x="13611225" y="4365767"/>
            <a:ext cx="1120060" cy="560030"/>
          </a:xfrm>
          <a:custGeom>
            <a:avLst/>
            <a:gdLst/>
            <a:ahLst/>
            <a:cxnLst/>
            <a:rect r="r" b="b" t="t" l="l"/>
            <a:pathLst>
              <a:path h="560030" w="1120060">
                <a:moveTo>
                  <a:pt x="0" y="0"/>
                </a:moveTo>
                <a:lnTo>
                  <a:pt x="1120060" y="0"/>
                </a:lnTo>
                <a:lnTo>
                  <a:pt x="1120060" y="560030"/>
                </a:lnTo>
                <a:lnTo>
                  <a:pt x="0" y="56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296400" y="4365767"/>
            <a:ext cx="1120060" cy="560030"/>
          </a:xfrm>
          <a:custGeom>
            <a:avLst/>
            <a:gdLst/>
            <a:ahLst/>
            <a:cxnLst/>
            <a:rect r="r" b="b" t="t" l="l"/>
            <a:pathLst>
              <a:path h="560030" w="1120060">
                <a:moveTo>
                  <a:pt x="0" y="0"/>
                </a:moveTo>
                <a:lnTo>
                  <a:pt x="1120060" y="0"/>
                </a:lnTo>
                <a:lnTo>
                  <a:pt x="1120060" y="560030"/>
                </a:lnTo>
                <a:lnTo>
                  <a:pt x="0" y="5600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66750"/>
            <a:ext cx="11201400" cy="2628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b="true" sz="9000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Looker Studio?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4268188"/>
            <a:ext cx="5448300" cy="2154555"/>
            <a:chOff x="0" y="0"/>
            <a:chExt cx="7264400" cy="287274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7264400" cy="665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29"/>
                </a:lnSpc>
              </a:pPr>
              <a:r>
                <a:rPr lang="en-US" b="true" sz="32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Free Tool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982980"/>
              <a:ext cx="7264400" cy="18897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79"/>
                </a:lnSpc>
              </a:pPr>
              <a:r>
                <a:rPr lang="en-US" sz="26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Google’s free data visualization tool is user-friendly and powerful.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309787" y="4268188"/>
            <a:ext cx="5448300" cy="1981447"/>
            <a:chOff x="0" y="0"/>
            <a:chExt cx="7264400" cy="264192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7264400" cy="6383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19"/>
                </a:lnSpc>
              </a:pPr>
              <a:r>
                <a:rPr lang="en-US" b="true" sz="31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Interactive Dashboards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80134"/>
              <a:ext cx="7264400" cy="16617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Create interactive dashboards that enhance your data storytelling experience.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376901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666750" y="6945736"/>
            <a:ext cx="5448300" cy="1910080"/>
            <a:chOff x="0" y="0"/>
            <a:chExt cx="7264400" cy="254677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7264400" cy="665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29"/>
                </a:lnSpc>
              </a:pPr>
              <a:r>
                <a:rPr lang="en-US" b="true" sz="32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Google Integration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002030"/>
              <a:ext cx="7264400" cy="1544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Seamless integration with Google services ensures smooth data connectivity.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309787" y="6934694"/>
            <a:ext cx="5448300" cy="1981447"/>
            <a:chOff x="0" y="0"/>
            <a:chExt cx="7264400" cy="264192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7264400" cy="6383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19"/>
                </a:lnSpc>
              </a:pPr>
              <a:r>
                <a:rPr lang="en-US" b="true" sz="31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Business Suitability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80134"/>
              <a:ext cx="7264400" cy="16617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59"/>
                </a:lnSpc>
              </a:pPr>
              <a:r>
                <a:rPr lang="en-US" sz="24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Suitable for marketing, analytics, sales, and operations teams effectively.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6750" y="666750"/>
            <a:ext cx="11201400" cy="2628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b="true" sz="9000">
                <a:solidFill>
                  <a:srgbClr val="FF834F"/>
                </a:solidFill>
                <a:latin typeface="Poppins Bold"/>
                <a:ea typeface="Poppins Bold"/>
                <a:cs typeface="Poppins Bold"/>
                <a:sym typeface="Poppins Bold"/>
              </a:rPr>
              <a:t>Why Businesses Use Looker Studio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4268188"/>
            <a:ext cx="5448300" cy="1642745"/>
            <a:chOff x="0" y="0"/>
            <a:chExt cx="7264400" cy="219032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7264400" cy="665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29"/>
                </a:lnSpc>
              </a:pPr>
              <a:r>
                <a:rPr lang="en-US" b="true" sz="32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Real-Time Reporting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992505"/>
              <a:ext cx="7264400" cy="11978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</a:pPr>
              <a:r>
                <a:rPr lang="en-US" sz="25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Provides immediate insights and up-to-date business metrics.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309787" y="4268188"/>
            <a:ext cx="5448300" cy="1488687"/>
            <a:chOff x="0" y="0"/>
            <a:chExt cx="7264400" cy="198491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Automation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60873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Eliminates manual updates, saving time and reducing errors.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376901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</a:p>
        </p:txBody>
      </p:sp>
      <p:sp>
        <p:nvSpPr>
          <p:cNvPr name="AutoShape 10" id="10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666750" y="6945736"/>
            <a:ext cx="5448300" cy="1477645"/>
            <a:chOff x="0" y="0"/>
            <a:chExt cx="7264400" cy="197019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Easy Collaboration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946150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Facilitates sharing dashboards among team members seamlessly.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309787" y="6934694"/>
            <a:ext cx="5448300" cy="1488687"/>
            <a:chOff x="0" y="0"/>
            <a:chExt cx="7264400" cy="198491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Custom Branding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960873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Allows businesses to create visually appealing and branded dashboards.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71512" y="9387884"/>
            <a:ext cx="445682" cy="445682"/>
          </a:xfrm>
          <a:custGeom>
            <a:avLst/>
            <a:gdLst/>
            <a:ahLst/>
            <a:cxnLst/>
            <a:rect r="r" b="b" t="t" l="l"/>
            <a:pathLst>
              <a:path h="445682" w="445682">
                <a:moveTo>
                  <a:pt x="0" y="0"/>
                </a:moveTo>
                <a:lnTo>
                  <a:pt x="445683" y="0"/>
                </a:lnTo>
                <a:lnTo>
                  <a:pt x="445683" y="445682"/>
                </a:lnTo>
                <a:lnTo>
                  <a:pt x="0" y="445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66750" y="666750"/>
            <a:ext cx="13208441" cy="3506448"/>
            <a:chOff x="0" y="0"/>
            <a:chExt cx="17611255" cy="467526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0"/>
              <a:ext cx="17611255" cy="3505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Looker Studio Comparison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979939"/>
              <a:ext cx="17611255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Understanding key differences in tools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66750" y="4735195"/>
            <a:ext cx="4005262" cy="4180205"/>
            <a:chOff x="0" y="0"/>
            <a:chExt cx="5340350" cy="557360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199515"/>
              <a:ext cx="5340350" cy="4374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</a:pPr>
              <a:r>
                <a:rPr lang="en-US" sz="24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Looker Studio is a </a:t>
              </a:r>
              <a:r>
                <a:rPr lang="en-US" b="true" sz="24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free tool</a:t>
              </a:r>
              <a:r>
                <a:rPr lang="en-US" sz="24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, while Excel and Power BI operate on a paid model. This makes Looker Studio an accessible option for individuals and businesses alike.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95250"/>
              <a:ext cx="5340350" cy="7581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619"/>
                </a:lnSpc>
              </a:pPr>
              <a:r>
                <a:rPr lang="en-US" b="true" sz="32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6415088" y="4735195"/>
            <a:ext cx="4010025" cy="4761230"/>
            <a:chOff x="0" y="0"/>
            <a:chExt cx="5346700" cy="634830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974215"/>
              <a:ext cx="5346700" cy="4374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49"/>
                </a:lnSpc>
              </a:pPr>
              <a:r>
                <a:rPr lang="en-US" sz="24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Looker Studio offers </a:t>
              </a:r>
              <a:r>
                <a:rPr lang="en-US" b="true" sz="24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real-time data visualization</a:t>
              </a:r>
              <a:r>
                <a:rPr lang="en-US" sz="24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, unlike Excel, which requires manual data refreshes, and Power BI, which also provides real-time features but at a cost.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95250"/>
              <a:ext cx="5346700" cy="15328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619"/>
                </a:lnSpc>
              </a:pPr>
              <a:r>
                <a:rPr lang="en-US" b="true" sz="32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Real-Time Capability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182879" y="4744085"/>
            <a:ext cx="3995333" cy="4012565"/>
            <a:chOff x="0" y="0"/>
            <a:chExt cx="5327111" cy="5350087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177502"/>
              <a:ext cx="5327111" cy="41725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Looker Studio excels in </a:t>
              </a:r>
              <a:r>
                <a:rPr lang="en-US" b="true" sz="24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marketing and analytics</a:t>
              </a:r>
              <a:r>
                <a:rPr lang="en-US" sz="24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, particularly for teams using Google products, whereas Excel is better for complex calculations and Power BI is favored for enterprise-level reporting.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85725"/>
              <a:ext cx="5327111" cy="726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79"/>
                </a:lnSpc>
              </a:pPr>
              <a:r>
                <a:rPr lang="en-US" b="true" sz="31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Best Use Cases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671512" y="9387884"/>
            <a:ext cx="445682" cy="445682"/>
          </a:xfrm>
          <a:custGeom>
            <a:avLst/>
            <a:gdLst/>
            <a:ahLst/>
            <a:cxnLst/>
            <a:rect r="r" b="b" t="t" l="l"/>
            <a:pathLst>
              <a:path h="445682" w="445682">
                <a:moveTo>
                  <a:pt x="0" y="0"/>
                </a:moveTo>
                <a:lnTo>
                  <a:pt x="445683" y="0"/>
                </a:lnTo>
                <a:lnTo>
                  <a:pt x="445683" y="445682"/>
                </a:lnTo>
                <a:lnTo>
                  <a:pt x="0" y="4456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68354" y="2419974"/>
            <a:ext cx="4588214" cy="1210194"/>
          </a:xfrm>
          <a:custGeom>
            <a:avLst/>
            <a:gdLst/>
            <a:ahLst/>
            <a:cxnLst/>
            <a:rect r="r" b="b" t="t" l="l"/>
            <a:pathLst>
              <a:path h="1210194" w="4588214">
                <a:moveTo>
                  <a:pt x="0" y="0"/>
                </a:moveTo>
                <a:lnTo>
                  <a:pt x="4588214" y="0"/>
                </a:lnTo>
                <a:lnTo>
                  <a:pt x="4588214" y="1210194"/>
                </a:lnTo>
                <a:lnTo>
                  <a:pt x="0" y="12101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22327" y="3992223"/>
            <a:ext cx="8922698" cy="4126748"/>
          </a:xfrm>
          <a:custGeom>
            <a:avLst/>
            <a:gdLst/>
            <a:ahLst/>
            <a:cxnLst/>
            <a:rect r="r" b="b" t="t" l="l"/>
            <a:pathLst>
              <a:path h="4126748" w="8922698">
                <a:moveTo>
                  <a:pt x="0" y="0"/>
                </a:moveTo>
                <a:lnTo>
                  <a:pt x="8922698" y="0"/>
                </a:lnTo>
                <a:lnTo>
                  <a:pt x="8922698" y="4126748"/>
                </a:lnTo>
                <a:lnTo>
                  <a:pt x="0" y="41267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66750" y="666750"/>
            <a:ext cx="13208441" cy="3506448"/>
            <a:chOff x="0" y="0"/>
            <a:chExt cx="17611255" cy="467526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17611255" cy="3505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Installing Google looker studio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979939"/>
              <a:ext cx="17611255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65904" y="3630168"/>
            <a:ext cx="6862762" cy="5958841"/>
            <a:chOff x="0" y="0"/>
            <a:chExt cx="9150350" cy="794512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4062096"/>
              <a:ext cx="9150350" cy="38830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899"/>
                </a:lnSpc>
              </a:pPr>
            </a:p>
            <a:p>
              <a:pPr algn="l" marL="647697" indent="-323848" lvl="1">
                <a:lnSpc>
                  <a:spcPts val="3899"/>
                </a:lnSpc>
                <a:buAutoNum type="arabicPeriod" startAt="1"/>
              </a:pPr>
              <a:r>
                <a:rPr lang="en-US" sz="29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Go to: lookerstudio.google.com</a:t>
              </a:r>
            </a:p>
            <a:p>
              <a:pPr algn="l" marL="647697" indent="-323848" lvl="1">
                <a:lnSpc>
                  <a:spcPts val="3899"/>
                </a:lnSpc>
                <a:buAutoNum type="arabicPeriod" startAt="1"/>
              </a:pPr>
              <a:r>
                <a:rPr lang="en-US" sz="29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Sign in with your Google account</a:t>
              </a:r>
            </a:p>
            <a:p>
              <a:pPr algn="l" marL="647697" indent="-323848" lvl="1">
                <a:lnSpc>
                  <a:spcPts val="3899"/>
                </a:lnSpc>
                <a:buAutoNum type="arabicPeriod" startAt="1"/>
              </a:pPr>
              <a:r>
                <a:rPr lang="en-US" sz="2999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Click Create → Report</a:t>
              </a:r>
            </a:p>
            <a:p>
              <a:pPr algn="l" marL="0" indent="0" lvl="0">
                <a:lnSpc>
                  <a:spcPts val="3899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114300"/>
              <a:ext cx="9150350" cy="36398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59"/>
                </a:lnSpc>
              </a:pPr>
              <a:r>
                <a:rPr lang="en-US" sz="3899" b="true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You don’t need to install anything. Looker Studio is available online for free.</a:t>
              </a:r>
            </a:p>
            <a:p>
              <a:pPr algn="l" marL="0" indent="0" lvl="0">
                <a:lnSpc>
                  <a:spcPts val="5459"/>
                </a:lnSpc>
              </a:pPr>
              <a:r>
                <a:rPr lang="en-US" b="true" sz="3899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How to Access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826210" cy="2782548"/>
            <a:chOff x="0" y="0"/>
            <a:chExt cx="22434947" cy="371006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0"/>
              <a:ext cx="22434947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900"/>
                </a:lnSpc>
              </a:pPr>
              <a:r>
                <a:rPr lang="en-US" b="true" sz="9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Supported Data Sources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303539"/>
              <a:ext cx="22434947" cy="1406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sz="30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Overview of available data connections</a:t>
              </a:r>
            </a:p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F834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Looker Studio connects to 600+ data sources.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9939742" y="2440251"/>
            <a:ext cx="4885698" cy="4070233"/>
          </a:xfrm>
          <a:custGeom>
            <a:avLst/>
            <a:gdLst/>
            <a:ahLst/>
            <a:cxnLst/>
            <a:rect r="r" b="b" t="t" l="l"/>
            <a:pathLst>
              <a:path h="4070233" w="4885698">
                <a:moveTo>
                  <a:pt x="0" y="0"/>
                </a:moveTo>
                <a:lnTo>
                  <a:pt x="4885698" y="0"/>
                </a:lnTo>
                <a:lnTo>
                  <a:pt x="4885698" y="4070233"/>
                </a:lnTo>
                <a:lnTo>
                  <a:pt x="0" y="40702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42962" y="4099589"/>
            <a:ext cx="4005262" cy="3687159"/>
            <a:chOff x="0" y="0"/>
            <a:chExt cx="5340350" cy="491621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146175"/>
              <a:ext cx="5340350" cy="3770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24"/>
                </a:lnSpc>
              </a:pPr>
              <a:r>
                <a:rPr lang="en-US" sz="2172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Google Sheets is a fundamental data source for Looker Studio, enabling users to easily connect and visualize their data directly from spreadsheets, allowing for dynamic reporting and updates.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85725"/>
              <a:ext cx="534035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Google Sheets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5265958" y="4099589"/>
            <a:ext cx="4010025" cy="3687159"/>
            <a:chOff x="0" y="0"/>
            <a:chExt cx="5346700" cy="4916212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1146175"/>
              <a:ext cx="5346700" cy="3770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24"/>
                </a:lnSpc>
              </a:pPr>
              <a:r>
                <a:rPr lang="en-US" sz="2172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Looker Studio supports various databases such as BigQuery and MySQL/SQL, providing robust options for users to connect to larger datasets and perform advanced analytics seamlessly.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85725"/>
              <a:ext cx="5346700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Databases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987367" y="6648019"/>
            <a:ext cx="6481358" cy="2629884"/>
            <a:chOff x="0" y="0"/>
            <a:chExt cx="8641811" cy="3506512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146175"/>
              <a:ext cx="8641811" cy="23603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24"/>
                </a:lnSpc>
              </a:pPr>
              <a:r>
                <a:rPr lang="en-US" sz="2172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With over 600 community connectors available, Looker Studio allows users to expand their data connectivity options, integrating diverse sources to enhance reporting capabilities and insights.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85725"/>
              <a:ext cx="8641811" cy="695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Community Connectors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7357080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66750" y="666750"/>
            <a:ext cx="16144875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sz="9000">
                <a:solidFill>
                  <a:srgbClr val="FF834F"/>
                </a:solidFill>
                <a:latin typeface="Poppins"/>
                <a:ea typeface="Poppins"/>
                <a:cs typeface="Poppins"/>
                <a:sym typeface="Poppins"/>
              </a:rPr>
              <a:t>Hands-On: Connect Data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370489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8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7605382"/>
            <a:ext cx="5448300" cy="1477645"/>
            <a:chOff x="0" y="0"/>
            <a:chExt cx="7264400" cy="197019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Open Looker Studio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46150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Launch Looker Studio to start building your report.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7406660" y="7321988"/>
            <a:ext cx="5448300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0"/>
              </a:lnSpc>
            </a:pPr>
            <a:r>
              <a:rPr lang="en-US" b="true" sz="3000">
                <a:solidFill>
                  <a:srgbClr val="F0F3F8"/>
                </a:solidFill>
                <a:latin typeface="Poppins Bold"/>
                <a:ea typeface="Poppins Bold"/>
                <a:cs typeface="Poppins Bold"/>
                <a:sym typeface="Poppins Bold"/>
              </a:rPr>
              <a:t>Create Report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406660" y="8028355"/>
            <a:ext cx="5448300" cy="78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0"/>
              </a:lnSpc>
            </a:pPr>
            <a:r>
              <a:rPr lang="en-US" sz="22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Select "Create Report" to begin your data connection.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116771" y="2482210"/>
            <a:ext cx="12579778" cy="4392103"/>
          </a:xfrm>
          <a:custGeom>
            <a:avLst/>
            <a:gdLst/>
            <a:ahLst/>
            <a:cxnLst/>
            <a:rect r="r" b="b" t="t" l="l"/>
            <a:pathLst>
              <a:path h="4392103" w="12579778">
                <a:moveTo>
                  <a:pt x="0" y="0"/>
                </a:moveTo>
                <a:lnTo>
                  <a:pt x="12579777" y="0"/>
                </a:lnTo>
                <a:lnTo>
                  <a:pt x="12579777" y="4392103"/>
                </a:lnTo>
                <a:lnTo>
                  <a:pt x="0" y="4392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7598" b="-125626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727527" y="3036379"/>
            <a:ext cx="3583027" cy="3020078"/>
            <a:chOff x="0" y="0"/>
            <a:chExt cx="1972310" cy="16624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43815" y="46990"/>
              <a:ext cx="1880472" cy="1568261"/>
            </a:xfrm>
            <a:custGeom>
              <a:avLst/>
              <a:gdLst/>
              <a:ahLst/>
              <a:cxnLst/>
              <a:rect r="r" b="b" t="t" l="l"/>
              <a:pathLst>
                <a:path h="1568261" w="1880472">
                  <a:moveTo>
                    <a:pt x="156845" y="73660"/>
                  </a:moveTo>
                  <a:cubicBezTo>
                    <a:pt x="161925" y="417830"/>
                    <a:pt x="165735" y="448310"/>
                    <a:pt x="175895" y="492760"/>
                  </a:cubicBezTo>
                  <a:cubicBezTo>
                    <a:pt x="188595" y="542290"/>
                    <a:pt x="207645" y="605790"/>
                    <a:pt x="227965" y="647700"/>
                  </a:cubicBezTo>
                  <a:cubicBezTo>
                    <a:pt x="244475" y="680720"/>
                    <a:pt x="266065" y="693420"/>
                    <a:pt x="283845" y="726440"/>
                  </a:cubicBezTo>
                  <a:cubicBezTo>
                    <a:pt x="311785" y="774700"/>
                    <a:pt x="321945" y="850900"/>
                    <a:pt x="363855" y="916940"/>
                  </a:cubicBezTo>
                  <a:cubicBezTo>
                    <a:pt x="421005" y="1007110"/>
                    <a:pt x="532765" y="1126490"/>
                    <a:pt x="624205" y="1202690"/>
                  </a:cubicBezTo>
                  <a:cubicBezTo>
                    <a:pt x="705485" y="1268730"/>
                    <a:pt x="813435" y="1325880"/>
                    <a:pt x="878205" y="1358900"/>
                  </a:cubicBezTo>
                  <a:cubicBezTo>
                    <a:pt x="916305" y="1377950"/>
                    <a:pt x="935355" y="1389380"/>
                    <a:pt x="972185" y="1397000"/>
                  </a:cubicBezTo>
                  <a:cubicBezTo>
                    <a:pt x="1019175" y="1407160"/>
                    <a:pt x="1090295" y="1412240"/>
                    <a:pt x="1142365" y="1402080"/>
                  </a:cubicBezTo>
                  <a:cubicBezTo>
                    <a:pt x="1190625" y="1391920"/>
                    <a:pt x="1231265" y="1365250"/>
                    <a:pt x="1274445" y="1344930"/>
                  </a:cubicBezTo>
                  <a:cubicBezTo>
                    <a:pt x="1317625" y="1325880"/>
                    <a:pt x="1355725" y="1313180"/>
                    <a:pt x="1403985" y="1285240"/>
                  </a:cubicBezTo>
                  <a:cubicBezTo>
                    <a:pt x="1471295" y="1244600"/>
                    <a:pt x="1585595" y="1177290"/>
                    <a:pt x="1633855" y="1111250"/>
                  </a:cubicBezTo>
                  <a:cubicBezTo>
                    <a:pt x="1673225" y="1059180"/>
                    <a:pt x="1687195" y="986790"/>
                    <a:pt x="1698625" y="939800"/>
                  </a:cubicBezTo>
                  <a:cubicBezTo>
                    <a:pt x="1707515" y="908050"/>
                    <a:pt x="1707515" y="895350"/>
                    <a:pt x="1710055" y="859790"/>
                  </a:cubicBezTo>
                  <a:cubicBezTo>
                    <a:pt x="1715135" y="786130"/>
                    <a:pt x="1725295" y="595630"/>
                    <a:pt x="1716405" y="520700"/>
                  </a:cubicBezTo>
                  <a:cubicBezTo>
                    <a:pt x="1711325" y="482600"/>
                    <a:pt x="1711325" y="459740"/>
                    <a:pt x="1692275" y="435610"/>
                  </a:cubicBezTo>
                  <a:cubicBezTo>
                    <a:pt x="1665605" y="401320"/>
                    <a:pt x="1595755" y="370840"/>
                    <a:pt x="1548765" y="351790"/>
                  </a:cubicBezTo>
                  <a:cubicBezTo>
                    <a:pt x="1508125" y="335280"/>
                    <a:pt x="1486535" y="327660"/>
                    <a:pt x="1429385" y="320040"/>
                  </a:cubicBezTo>
                  <a:cubicBezTo>
                    <a:pt x="1294765" y="300990"/>
                    <a:pt x="856615" y="326390"/>
                    <a:pt x="741045" y="306070"/>
                  </a:cubicBezTo>
                  <a:cubicBezTo>
                    <a:pt x="700405" y="298450"/>
                    <a:pt x="694055" y="284480"/>
                    <a:pt x="661035" y="278130"/>
                  </a:cubicBezTo>
                  <a:cubicBezTo>
                    <a:pt x="608965" y="267970"/>
                    <a:pt x="507365" y="278130"/>
                    <a:pt x="452755" y="267970"/>
                  </a:cubicBezTo>
                  <a:cubicBezTo>
                    <a:pt x="417195" y="261620"/>
                    <a:pt x="401955" y="248920"/>
                    <a:pt x="367665" y="241300"/>
                  </a:cubicBezTo>
                  <a:cubicBezTo>
                    <a:pt x="315595" y="231140"/>
                    <a:pt x="210185" y="246380"/>
                    <a:pt x="167005" y="224790"/>
                  </a:cubicBezTo>
                  <a:cubicBezTo>
                    <a:pt x="141605" y="212090"/>
                    <a:pt x="122555" y="190500"/>
                    <a:pt x="117475" y="168910"/>
                  </a:cubicBezTo>
                  <a:cubicBezTo>
                    <a:pt x="112395" y="147320"/>
                    <a:pt x="122555" y="111760"/>
                    <a:pt x="136525" y="95250"/>
                  </a:cubicBezTo>
                  <a:cubicBezTo>
                    <a:pt x="151765" y="78740"/>
                    <a:pt x="186055" y="67310"/>
                    <a:pt x="207645" y="69850"/>
                  </a:cubicBezTo>
                  <a:cubicBezTo>
                    <a:pt x="230505" y="73660"/>
                    <a:pt x="258445" y="95250"/>
                    <a:pt x="268605" y="115570"/>
                  </a:cubicBezTo>
                  <a:cubicBezTo>
                    <a:pt x="278765" y="134620"/>
                    <a:pt x="276225" y="171450"/>
                    <a:pt x="266065" y="190500"/>
                  </a:cubicBezTo>
                  <a:cubicBezTo>
                    <a:pt x="254635" y="209550"/>
                    <a:pt x="222885" y="227330"/>
                    <a:pt x="201295" y="229870"/>
                  </a:cubicBezTo>
                  <a:cubicBezTo>
                    <a:pt x="184785" y="232410"/>
                    <a:pt x="165735" y="227330"/>
                    <a:pt x="151765" y="217170"/>
                  </a:cubicBezTo>
                  <a:cubicBezTo>
                    <a:pt x="135255" y="204470"/>
                    <a:pt x="117475" y="171450"/>
                    <a:pt x="116205" y="151130"/>
                  </a:cubicBezTo>
                  <a:cubicBezTo>
                    <a:pt x="113665" y="133350"/>
                    <a:pt x="120015" y="115570"/>
                    <a:pt x="131445" y="101600"/>
                  </a:cubicBezTo>
                  <a:cubicBezTo>
                    <a:pt x="145415" y="86360"/>
                    <a:pt x="165735" y="74930"/>
                    <a:pt x="198755" y="69850"/>
                  </a:cubicBezTo>
                  <a:cubicBezTo>
                    <a:pt x="277495" y="55880"/>
                    <a:pt x="512445" y="99060"/>
                    <a:pt x="612775" y="115570"/>
                  </a:cubicBezTo>
                  <a:cubicBezTo>
                    <a:pt x="668655" y="125730"/>
                    <a:pt x="685165" y="139700"/>
                    <a:pt x="746125" y="146050"/>
                  </a:cubicBezTo>
                  <a:cubicBezTo>
                    <a:pt x="870585" y="160020"/>
                    <a:pt x="1196975" y="140970"/>
                    <a:pt x="1330325" y="148590"/>
                  </a:cubicBezTo>
                  <a:cubicBezTo>
                    <a:pt x="1400175" y="153670"/>
                    <a:pt x="1444625" y="158750"/>
                    <a:pt x="1490345" y="167640"/>
                  </a:cubicBezTo>
                  <a:cubicBezTo>
                    <a:pt x="1525905" y="175260"/>
                    <a:pt x="1547495" y="180340"/>
                    <a:pt x="1583055" y="195580"/>
                  </a:cubicBezTo>
                  <a:cubicBezTo>
                    <a:pt x="1635125" y="218440"/>
                    <a:pt x="1722755" y="264160"/>
                    <a:pt x="1768475" y="304800"/>
                  </a:cubicBezTo>
                  <a:cubicBezTo>
                    <a:pt x="1802765" y="336550"/>
                    <a:pt x="1826895" y="368300"/>
                    <a:pt x="1844675" y="405130"/>
                  </a:cubicBezTo>
                  <a:cubicBezTo>
                    <a:pt x="1862455" y="440690"/>
                    <a:pt x="1871345" y="474980"/>
                    <a:pt x="1876425" y="520700"/>
                  </a:cubicBezTo>
                  <a:cubicBezTo>
                    <a:pt x="1885315" y="586740"/>
                    <a:pt x="1877695" y="681990"/>
                    <a:pt x="1871345" y="762000"/>
                  </a:cubicBezTo>
                  <a:cubicBezTo>
                    <a:pt x="1866265" y="842010"/>
                    <a:pt x="1863725" y="923290"/>
                    <a:pt x="1842135" y="1000760"/>
                  </a:cubicBezTo>
                  <a:cubicBezTo>
                    <a:pt x="1821815" y="1078230"/>
                    <a:pt x="1796415" y="1159510"/>
                    <a:pt x="1743075" y="1225550"/>
                  </a:cubicBezTo>
                  <a:cubicBezTo>
                    <a:pt x="1680845" y="1304290"/>
                    <a:pt x="1556385" y="1379220"/>
                    <a:pt x="1473835" y="1428750"/>
                  </a:cubicBezTo>
                  <a:cubicBezTo>
                    <a:pt x="1411605" y="1464310"/>
                    <a:pt x="1355725" y="1483360"/>
                    <a:pt x="1298575" y="1506220"/>
                  </a:cubicBezTo>
                  <a:cubicBezTo>
                    <a:pt x="1245235" y="1527810"/>
                    <a:pt x="1198245" y="1555750"/>
                    <a:pt x="1142365" y="1564640"/>
                  </a:cubicBezTo>
                  <a:cubicBezTo>
                    <a:pt x="1081405" y="1573530"/>
                    <a:pt x="1003935" y="1564640"/>
                    <a:pt x="946785" y="1553210"/>
                  </a:cubicBezTo>
                  <a:cubicBezTo>
                    <a:pt x="899795" y="1543050"/>
                    <a:pt x="871855" y="1531620"/>
                    <a:pt x="823595" y="1507490"/>
                  </a:cubicBezTo>
                  <a:cubicBezTo>
                    <a:pt x="744855" y="1469390"/>
                    <a:pt x="621665" y="1403350"/>
                    <a:pt x="531495" y="1327150"/>
                  </a:cubicBezTo>
                  <a:cubicBezTo>
                    <a:pt x="434975" y="1245870"/>
                    <a:pt x="327025" y="1123950"/>
                    <a:pt x="263525" y="1027430"/>
                  </a:cubicBezTo>
                  <a:cubicBezTo>
                    <a:pt x="215265" y="952500"/>
                    <a:pt x="198755" y="868680"/>
                    <a:pt x="165735" y="810260"/>
                  </a:cubicBezTo>
                  <a:cubicBezTo>
                    <a:pt x="141605" y="768350"/>
                    <a:pt x="113665" y="748030"/>
                    <a:pt x="93345" y="707390"/>
                  </a:cubicBezTo>
                  <a:cubicBezTo>
                    <a:pt x="67945" y="659130"/>
                    <a:pt x="45085" y="593090"/>
                    <a:pt x="31115" y="534670"/>
                  </a:cubicBezTo>
                  <a:cubicBezTo>
                    <a:pt x="17145" y="478790"/>
                    <a:pt x="10795" y="431800"/>
                    <a:pt x="6985" y="367030"/>
                  </a:cubicBezTo>
                  <a:cubicBezTo>
                    <a:pt x="635" y="275590"/>
                    <a:pt x="-8255" y="91440"/>
                    <a:pt x="15875" y="39370"/>
                  </a:cubicBezTo>
                  <a:cubicBezTo>
                    <a:pt x="26035" y="17780"/>
                    <a:pt x="40005" y="10160"/>
                    <a:pt x="55245" y="3810"/>
                  </a:cubicBezTo>
                  <a:cubicBezTo>
                    <a:pt x="70485" y="-1270"/>
                    <a:pt x="93345" y="-1270"/>
                    <a:pt x="108585" y="3810"/>
                  </a:cubicBezTo>
                  <a:cubicBezTo>
                    <a:pt x="123825" y="10160"/>
                    <a:pt x="140335" y="25400"/>
                    <a:pt x="147955" y="39370"/>
                  </a:cubicBezTo>
                  <a:cubicBezTo>
                    <a:pt x="154305" y="49530"/>
                    <a:pt x="156845" y="73660"/>
                    <a:pt x="156845" y="736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4161488" y="2579179"/>
            <a:ext cx="3359616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00"/>
              </a:lnSpc>
            </a:pPr>
            <a:r>
              <a:rPr lang="en-US" b="true" sz="3000">
                <a:solidFill>
                  <a:srgbClr val="F0F3F8"/>
                </a:solidFill>
                <a:latin typeface="Poppins Bold"/>
                <a:ea typeface="Poppins Bold"/>
                <a:cs typeface="Poppins Bold"/>
                <a:sym typeface="Poppins Bold"/>
              </a:rPr>
              <a:t>Steps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929018" y="2969704"/>
            <a:ext cx="3824555" cy="4615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Open Looker Studio</a:t>
            </a: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Click Create → Report</a:t>
            </a: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Click Add Data</a:t>
            </a: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Choose Google Sheets</a:t>
            </a: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Select the “Sales Dataset”</a:t>
            </a:r>
          </a:p>
          <a:p>
            <a:pPr algn="l" marL="518160" indent="-259080" lvl="1">
              <a:lnSpc>
                <a:spcPts val="3359"/>
              </a:lnSpc>
              <a:buAutoNum type="arabicPeriod" startAt="1"/>
            </a:pPr>
            <a:r>
              <a:rPr lang="en-US" sz="24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Click Add to Report</a:t>
            </a:r>
          </a:p>
          <a:p>
            <a:pPr algn="l" marL="0" indent="0" lvl="0">
              <a:lnSpc>
                <a:spcPts val="335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431704" y="9610725"/>
            <a:ext cx="15624461" cy="0"/>
          </a:xfrm>
          <a:prstGeom prst="line">
            <a:avLst/>
          </a:prstGeom>
          <a:ln cap="flat" w="19050">
            <a:solidFill>
              <a:srgbClr val="F0F3F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8410794">
            <a:off x="14883321" y="-3075217"/>
            <a:ext cx="7440338" cy="5072958"/>
          </a:xfrm>
          <a:custGeom>
            <a:avLst/>
            <a:gdLst/>
            <a:ahLst/>
            <a:cxnLst/>
            <a:rect r="r" b="b" t="t" l="l"/>
            <a:pathLst>
              <a:path h="5072958" w="7440338">
                <a:moveTo>
                  <a:pt x="0" y="0"/>
                </a:moveTo>
                <a:lnTo>
                  <a:pt x="7440338" y="0"/>
                </a:lnTo>
                <a:lnTo>
                  <a:pt x="7440338" y="5072958"/>
                </a:lnTo>
                <a:lnTo>
                  <a:pt x="0" y="5072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1958550"/>
            <a:ext cx="9351086" cy="5121440"/>
          </a:xfrm>
          <a:custGeom>
            <a:avLst/>
            <a:gdLst/>
            <a:ahLst/>
            <a:cxnLst/>
            <a:rect r="r" b="b" t="t" l="l"/>
            <a:pathLst>
              <a:path h="5121440" w="9351086">
                <a:moveTo>
                  <a:pt x="0" y="0"/>
                </a:moveTo>
                <a:lnTo>
                  <a:pt x="9351086" y="0"/>
                </a:lnTo>
                <a:lnTo>
                  <a:pt x="9351086" y="5121440"/>
                </a:lnTo>
                <a:lnTo>
                  <a:pt x="0" y="512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6750" y="666750"/>
            <a:ext cx="16144875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900"/>
              </a:lnSpc>
            </a:pPr>
            <a:r>
              <a:rPr lang="en-US" sz="9000">
                <a:solidFill>
                  <a:srgbClr val="FF834F"/>
                </a:solidFill>
                <a:latin typeface="Poppins"/>
                <a:ea typeface="Poppins"/>
                <a:cs typeface="Poppins"/>
                <a:sym typeface="Poppins"/>
              </a:rPr>
              <a:t>Hands-On: Connect Data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370489" y="9402749"/>
            <a:ext cx="152400" cy="21907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0F3F8"/>
                </a:solidFill>
                <a:latin typeface="Poppins"/>
                <a:ea typeface="Poppins"/>
                <a:cs typeface="Poppins"/>
                <a:sym typeface="Poppins"/>
              </a:rPr>
              <a:t>9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7605382"/>
            <a:ext cx="5448300" cy="1477645"/>
            <a:chOff x="0" y="0"/>
            <a:chExt cx="7264400" cy="197019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Open Looker Studio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946150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Launch Looker Studio to start building your report.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896225" y="7594340"/>
            <a:ext cx="5448300" cy="1488687"/>
            <a:chOff x="0" y="0"/>
            <a:chExt cx="7264400" cy="198491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0"/>
              <a:ext cx="7264400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00"/>
                </a:lnSpc>
              </a:pPr>
              <a:r>
                <a:rPr lang="en-US" b="true" sz="3000">
                  <a:solidFill>
                    <a:srgbClr val="F0F3F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Create Report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960873"/>
              <a:ext cx="7264400" cy="1024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80"/>
                </a:lnSpc>
              </a:pPr>
              <a:r>
                <a:rPr lang="en-US" sz="2200">
                  <a:solidFill>
                    <a:srgbClr val="F0F3F8"/>
                  </a:solidFill>
                  <a:latin typeface="Poppins"/>
                  <a:ea typeface="Poppins"/>
                  <a:cs typeface="Poppins"/>
                  <a:sym typeface="Poppins"/>
                </a:rPr>
                <a:t>Select "Create Report" to begin your data connection.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- 2-Day Google Looker Studio Masterclass</dc:description>
  <dc:identifier>DAG5y3XLxJo</dc:identifier>
  <dcterms:modified xsi:type="dcterms:W3CDTF">2011-08-01T06:04:30Z</dcterms:modified>
  <cp:revision>1</cp:revision>
  <dc:title>Day 1 -  Google Looker Studio Masterclass</dc:title>
</cp:coreProperties>
</file>