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Poppins Bold" charset="1" panose="00000800000000000000"/>
      <p:regular r:id="rId13"/>
    </p:embeddedFont>
    <p:embeddedFont>
      <p:font typeface="Poppins" charset="1" panose="0000050000000000000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7191375" cy="8953500"/>
            <a:chOff x="0" y="0"/>
            <a:chExt cx="1036915" cy="12909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6915" cy="1290994"/>
            </a:xfrm>
            <a:custGeom>
              <a:avLst/>
              <a:gdLst/>
              <a:ahLst/>
              <a:cxnLst/>
              <a:rect r="r" b="b" t="t" l="l"/>
              <a:pathLst>
                <a:path h="1290994" w="1036915">
                  <a:moveTo>
                    <a:pt x="0" y="0"/>
                  </a:moveTo>
                  <a:lnTo>
                    <a:pt x="1036915" y="0"/>
                  </a:lnTo>
                  <a:lnTo>
                    <a:pt x="1036915" y="1290994"/>
                  </a:lnTo>
                  <a:lnTo>
                    <a:pt x="0" y="1290994"/>
                  </a:ln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9296400" y="416880"/>
            <a:ext cx="3130002" cy="809888"/>
          </a:xfrm>
          <a:custGeom>
            <a:avLst/>
            <a:gdLst/>
            <a:ahLst/>
            <a:cxnLst/>
            <a:rect r="r" b="b" t="t" l="l"/>
            <a:pathLst>
              <a:path h="809888" w="3130002">
                <a:moveTo>
                  <a:pt x="0" y="0"/>
                </a:moveTo>
                <a:lnTo>
                  <a:pt x="3130002" y="0"/>
                </a:lnTo>
                <a:lnTo>
                  <a:pt x="3130002" y="809888"/>
                </a:lnTo>
                <a:lnTo>
                  <a:pt x="0" y="809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296400" y="2169871"/>
            <a:ext cx="8324850" cy="4293981"/>
            <a:chOff x="0" y="0"/>
            <a:chExt cx="11099800" cy="5725308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85725"/>
              <a:ext cx="11099800" cy="4913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227"/>
                </a:lnSpc>
              </a:pPr>
              <a:r>
                <a:rPr lang="en-US" b="true" sz="9227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2-Day Google Looker Studio Masterclass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5029983"/>
              <a:ext cx="11099800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FF834F"/>
                  </a:solidFill>
                  <a:latin typeface="Poppins"/>
                  <a:ea typeface="Poppins"/>
                  <a:cs typeface="Poppins"/>
                  <a:sym typeface="Poppins"/>
                </a:rPr>
                <a:t>Presented by Chinaza from RKY Careers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9296400" y="9251950"/>
            <a:ext cx="6886575" cy="36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>
                <a:solidFill>
                  <a:srgbClr val="FF834F"/>
                </a:solidFill>
                <a:latin typeface="Poppins"/>
                <a:ea typeface="Poppins"/>
                <a:cs typeface="Poppins"/>
                <a:sym typeface="Poppins"/>
              </a:rPr>
              <a:t>December, 2025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F0F3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4785" y="666750"/>
            <a:ext cx="11203365" cy="2001470"/>
            <a:chOff x="0" y="0"/>
            <a:chExt cx="14937820" cy="2668626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0"/>
              <a:ext cx="14937820" cy="182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900"/>
                </a:lnSpc>
              </a:pPr>
              <a:r>
                <a:rPr lang="en-US" b="true" sz="9000">
                  <a:solidFill>
                    <a:srgbClr val="FF834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Day 2 Agenda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1973301"/>
              <a:ext cx="14937820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3773120"/>
            <a:ext cx="11203365" cy="38169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Wha</a:t>
            </a:r>
            <a:r>
              <a:rPr lang="en-US" sz="3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 You’ll Learn Today</a:t>
            </a:r>
          </a:p>
          <a:p>
            <a:pPr algn="l" marL="669285" indent="-334642" lvl="1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Calculated fields</a:t>
            </a:r>
          </a:p>
          <a:p>
            <a:pPr algn="l" marL="669285" indent="-334642" lvl="1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Advanced visuals</a:t>
            </a:r>
          </a:p>
          <a:p>
            <a:pPr algn="l" marL="669285" indent="-334642" lvl="1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Data blending</a:t>
            </a:r>
          </a:p>
          <a:p>
            <a:pPr algn="l" marL="669285" indent="-334642" lvl="1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Dashboard storytelling</a:t>
            </a:r>
          </a:p>
          <a:p>
            <a:pPr algn="l" marL="669285" indent="-334642" lvl="1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Building a professional report</a:t>
            </a:r>
          </a:p>
          <a:p>
            <a:pPr algn="l" marL="0" indent="0" lvl="0">
              <a:lnSpc>
                <a:spcPts val="433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7488928" y="9393224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</a:p>
        </p:txBody>
      </p:sp>
      <p:sp>
        <p:nvSpPr>
          <p:cNvPr name="AutoShape 7" id="7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F3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90575" y="666750"/>
            <a:ext cx="11201400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900"/>
              </a:lnSpc>
            </a:pPr>
            <a:r>
              <a:rPr lang="en-US" b="true" sz="9000">
                <a:solidFill>
                  <a:srgbClr val="FF834F"/>
                </a:solidFill>
                <a:latin typeface="Poppins Bold"/>
                <a:ea typeface="Poppins Bold"/>
                <a:cs typeface="Poppins Bold"/>
                <a:sym typeface="Poppins Bold"/>
              </a:rPr>
              <a:t>Calcul</a:t>
            </a:r>
            <a:r>
              <a:rPr lang="en-US" b="true" sz="9000">
                <a:solidFill>
                  <a:srgbClr val="FF834F"/>
                </a:solidFill>
                <a:latin typeface="Poppins Bold"/>
                <a:ea typeface="Poppins Bold"/>
                <a:cs typeface="Poppins Bold"/>
                <a:sym typeface="Poppins Bold"/>
              </a:rPr>
              <a:t>ated Fields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8700" y="2377744"/>
            <a:ext cx="11134725" cy="6440805"/>
            <a:chOff x="0" y="0"/>
            <a:chExt cx="14846300" cy="858774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0"/>
              <a:ext cx="14846300" cy="6654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29"/>
                </a:lnSpc>
              </a:pP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982980"/>
              <a:ext cx="14846300" cy="76047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77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</a:p>
            <a:p>
              <a:pPr algn="l" marL="0" indent="0" lvl="0">
                <a:lnSpc>
                  <a:spcPts val="377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Calculated fields allow you to create new metrics that don’t exist in your dataset.</a:t>
              </a:r>
            </a:p>
            <a:p>
              <a:pPr algn="l" marL="0" indent="0" lvl="0">
                <a:lnSpc>
                  <a:spcPts val="377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Common Examples:</a:t>
              </a:r>
            </a:p>
            <a:p>
              <a:pPr algn="l" marL="582928" indent="-291464" lvl="1">
                <a:lnSpc>
                  <a:spcPts val="3779"/>
                </a:lnSpc>
                <a:buFont typeface="Arial"/>
                <a:buChar char="•"/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Profit = Revenue − Cost</a:t>
              </a:r>
            </a:p>
            <a:p>
              <a:pPr algn="l" marL="582928" indent="-291464" lvl="1">
                <a:lnSpc>
                  <a:spcPts val="3779"/>
                </a:lnSpc>
                <a:buFont typeface="Arial"/>
                <a:buChar char="•"/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Profit Margin = Profit ÷ Revenue</a:t>
              </a:r>
            </a:p>
            <a:p>
              <a:pPr algn="l" marL="582928" indent="-291464" lvl="1">
                <a:lnSpc>
                  <a:spcPts val="3779"/>
                </a:lnSpc>
                <a:buFont typeface="Arial"/>
                <a:buChar char="•"/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Conversion Rate = Orders ÷ Sessions</a:t>
              </a:r>
            </a:p>
            <a:p>
              <a:pPr algn="l" marL="582928" indent="-291464" lvl="1">
                <a:lnSpc>
                  <a:spcPts val="3779"/>
                </a:lnSpc>
                <a:buFont typeface="Arial"/>
                <a:buChar char="•"/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AOV = Revenue ÷ Orders</a:t>
              </a:r>
            </a:p>
            <a:p>
              <a:pPr algn="l">
                <a:lnSpc>
                  <a:spcPts val="3779"/>
                </a:lnSpc>
              </a:pPr>
            </a:p>
            <a:p>
              <a:pPr algn="l" marL="0" indent="0" lvl="0">
                <a:lnSpc>
                  <a:spcPts val="377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Where to Create It:</a:t>
              </a:r>
            </a:p>
            <a:p>
              <a:pPr algn="l" marL="0" indent="0" lvl="0">
                <a:lnSpc>
                  <a:spcPts val="3779"/>
                </a:lnSpc>
              </a:pPr>
              <a:r>
                <a:rPr lang="en-US" sz="26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Sidebar → Add a Field</a:t>
              </a:r>
            </a:p>
            <a:p>
              <a:pPr algn="l" marL="0" indent="0" lvl="0">
                <a:lnSpc>
                  <a:spcPts val="37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7376901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</a:p>
        </p:txBody>
      </p:sp>
      <p:sp>
        <p:nvSpPr>
          <p:cNvPr name="AutoShape 7" id="7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8410794">
            <a:off x="14883321" y="-3075217"/>
            <a:ext cx="7440338" cy="5072958"/>
          </a:xfrm>
          <a:custGeom>
            <a:avLst/>
            <a:gdLst/>
            <a:ahLst/>
            <a:cxnLst/>
            <a:rect r="r" b="b" t="t" l="l"/>
            <a:pathLst>
              <a:path h="5072958" w="7440338">
                <a:moveTo>
                  <a:pt x="0" y="0"/>
                </a:moveTo>
                <a:lnTo>
                  <a:pt x="7440338" y="0"/>
                </a:lnTo>
                <a:lnTo>
                  <a:pt x="7440338" y="5072958"/>
                </a:lnTo>
                <a:lnTo>
                  <a:pt x="0" y="50729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043773" y="3514725"/>
            <a:ext cx="3914299" cy="2743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b="true" sz="26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Steps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Select your data source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Click Add a Field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Enter the formula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Name your field</a:t>
            </a:r>
          </a:p>
          <a:p>
            <a:pPr algn="just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Click Save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F3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1273591" y="2686580"/>
            <a:ext cx="6595441" cy="5675840"/>
          </a:xfrm>
          <a:custGeom>
            <a:avLst/>
            <a:gdLst/>
            <a:ahLst/>
            <a:cxnLst/>
            <a:rect r="r" b="b" t="t" l="l"/>
            <a:pathLst>
              <a:path h="5675840" w="6595441">
                <a:moveTo>
                  <a:pt x="0" y="0"/>
                </a:moveTo>
                <a:lnTo>
                  <a:pt x="6595441" y="0"/>
                </a:lnTo>
                <a:lnTo>
                  <a:pt x="6595441" y="5675840"/>
                </a:lnTo>
                <a:lnTo>
                  <a:pt x="0" y="56758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517" t="0" r="-22942" b="-1881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117195" y="523039"/>
            <a:ext cx="8098663" cy="4553351"/>
            <a:chOff x="0" y="0"/>
            <a:chExt cx="10798217" cy="6071134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9525"/>
              <a:ext cx="10798217" cy="24339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930"/>
                </a:lnSpc>
              </a:pPr>
              <a:r>
                <a:rPr lang="en-US" b="true" sz="6300">
                  <a:solidFill>
                    <a:srgbClr val="FF834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Intr</a:t>
              </a:r>
              <a:r>
                <a:rPr lang="en-US" b="true" sz="6300">
                  <a:solidFill>
                    <a:srgbClr val="FF834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oduction to Data Storytelling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350050"/>
              <a:ext cx="10798217" cy="2721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064"/>
                </a:lnSpc>
              </a:pPr>
              <a:r>
                <a:rPr lang="en-US" sz="29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Usi</a:t>
              </a:r>
              <a:r>
                <a:rPr lang="en-US" sz="29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ng data + visuals + context to explain insights clearly and help people make decisions quickly.</a:t>
              </a:r>
            </a:p>
            <a:p>
              <a:pPr algn="l" marL="0" indent="0" lvl="0">
                <a:lnSpc>
                  <a:spcPts val="4064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7357080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4568613"/>
            <a:ext cx="9689743" cy="4946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3"/>
              </a:lnSpc>
              <a:spcBef>
                <a:spcPct val="0"/>
              </a:spcBef>
            </a:pPr>
          </a:p>
          <a:p>
            <a:pPr algn="l">
              <a:lnSpc>
                <a:spcPts val="3553"/>
              </a:lnSpc>
              <a:spcBef>
                <a:spcPct val="0"/>
              </a:spcBef>
            </a:pPr>
            <a:r>
              <a:rPr lang="en-US" b="true" sz="273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Key Principles:</a:t>
            </a:r>
          </a:p>
          <a:p>
            <a:pPr algn="l" marL="590126" indent="-295063" lvl="1">
              <a:lnSpc>
                <a:spcPts val="3553"/>
              </a:lnSpc>
              <a:buFont typeface="Arial"/>
              <a:buChar char="•"/>
            </a:pPr>
            <a:r>
              <a:rPr lang="en-US" sz="273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Start with the “why” what question is this dashboard answering?</a:t>
            </a:r>
          </a:p>
          <a:p>
            <a:pPr algn="l" marL="590126" indent="-295063" lvl="1">
              <a:lnSpc>
                <a:spcPts val="3553"/>
              </a:lnSpc>
              <a:buFont typeface="Arial"/>
              <a:buChar char="•"/>
            </a:pPr>
            <a:r>
              <a:rPr lang="en-US" sz="273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Highlight key metrics first - place top KPIs at the top.</a:t>
            </a:r>
          </a:p>
          <a:p>
            <a:pPr algn="l" marL="590126" indent="-295063" lvl="1">
              <a:lnSpc>
                <a:spcPts val="3553"/>
              </a:lnSpc>
              <a:buFont typeface="Arial"/>
              <a:buChar char="•"/>
            </a:pPr>
            <a:r>
              <a:rPr lang="en-US" sz="273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Stay consistent with colors – avoid using too many.</a:t>
            </a:r>
          </a:p>
          <a:p>
            <a:pPr algn="l" marL="590126" indent="-295063" lvl="1">
              <a:lnSpc>
                <a:spcPts val="3553"/>
              </a:lnSpc>
              <a:buFont typeface="Arial"/>
              <a:buChar char="•"/>
            </a:pPr>
            <a:r>
              <a:rPr lang="en-US" sz="273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Reduce clutter – remove unnecessary labels &amp; chart noise.</a:t>
            </a:r>
          </a:p>
          <a:p>
            <a:pPr algn="l" marL="590126" indent="-295063" lvl="1">
              <a:lnSpc>
                <a:spcPts val="3553"/>
              </a:lnSpc>
              <a:buFont typeface="Arial"/>
              <a:buChar char="•"/>
            </a:pPr>
            <a:r>
              <a:rPr lang="en-US" sz="273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 short notes – quick annotations to explain key insights.</a:t>
            </a:r>
          </a:p>
          <a:p>
            <a:pPr algn="l">
              <a:lnSpc>
                <a:spcPts val="3553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F3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9863174" y="4778295"/>
            <a:ext cx="4588214" cy="1210194"/>
          </a:xfrm>
          <a:custGeom>
            <a:avLst/>
            <a:gdLst/>
            <a:ahLst/>
            <a:cxnLst/>
            <a:rect r="r" b="b" t="t" l="l"/>
            <a:pathLst>
              <a:path h="1210194" w="4588214">
                <a:moveTo>
                  <a:pt x="0" y="0"/>
                </a:moveTo>
                <a:lnTo>
                  <a:pt x="4588214" y="0"/>
                </a:lnTo>
                <a:lnTo>
                  <a:pt x="4588214" y="1210194"/>
                </a:lnTo>
                <a:lnTo>
                  <a:pt x="0" y="12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907736" y="3248179"/>
            <a:ext cx="8430294" cy="5404420"/>
          </a:xfrm>
          <a:custGeom>
            <a:avLst/>
            <a:gdLst/>
            <a:ahLst/>
            <a:cxnLst/>
            <a:rect r="r" b="b" t="t" l="l"/>
            <a:pathLst>
              <a:path h="5404420" w="8430294">
                <a:moveTo>
                  <a:pt x="0" y="0"/>
                </a:moveTo>
                <a:lnTo>
                  <a:pt x="8430294" y="0"/>
                </a:lnTo>
                <a:lnTo>
                  <a:pt x="8430294" y="5404421"/>
                </a:lnTo>
                <a:lnTo>
                  <a:pt x="0" y="54044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6692" y="0"/>
            <a:ext cx="14469004" cy="3506448"/>
            <a:chOff x="0" y="0"/>
            <a:chExt cx="19292005" cy="467526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0"/>
              <a:ext cx="16410720" cy="3505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900"/>
                </a:lnSpc>
              </a:pPr>
              <a:r>
                <a:rPr lang="en-US" b="true" sz="9000">
                  <a:solidFill>
                    <a:srgbClr val="FF834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Dashboard Layout Best Practices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3979939"/>
              <a:ext cx="19292005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48142" y="1861184"/>
            <a:ext cx="7830694" cy="8273416"/>
            <a:chOff x="0" y="0"/>
            <a:chExt cx="10440926" cy="1103122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318896"/>
              <a:ext cx="10440926" cy="9712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99"/>
                </a:lnSpc>
              </a:pP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Always Structure Your Dashboard:</a:t>
              </a:r>
            </a:p>
            <a:p>
              <a:pPr algn="l" marL="647697" indent="-323848" lvl="1">
                <a:lnSpc>
                  <a:spcPts val="3899"/>
                </a:lnSpc>
                <a:buFont typeface="Arial"/>
                <a:buChar char="•"/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Top: KPIs</a:t>
              </a:r>
            </a:p>
            <a:p>
              <a:pPr algn="l" marL="647697" indent="-323848" lvl="1">
                <a:lnSpc>
                  <a:spcPts val="3899"/>
                </a:lnSpc>
                <a:buFont typeface="Arial"/>
                <a:buChar char="•"/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Middle: Trends + comparisons</a:t>
              </a:r>
            </a:p>
            <a:p>
              <a:pPr algn="l" marL="647697" indent="-323848" lvl="1">
                <a:lnSpc>
                  <a:spcPts val="3899"/>
                </a:lnSpc>
                <a:buFont typeface="Arial"/>
                <a:buChar char="•"/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Bottom: Details (tables)</a:t>
              </a:r>
            </a:p>
            <a:p>
              <a:pPr algn="l" marL="647697" indent="-323848" lvl="1">
                <a:lnSpc>
                  <a:spcPts val="3899"/>
                </a:lnSpc>
                <a:buFont typeface="Arial"/>
                <a:buChar char="•"/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Left/R</a:t>
              </a: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ight: Filters</a:t>
              </a:r>
            </a:p>
            <a:p>
              <a:pPr algn="l" marL="647697" indent="-323848" lvl="1">
                <a:lnSpc>
                  <a:spcPts val="3899"/>
                </a:lnSpc>
                <a:buFont typeface="Arial"/>
                <a:buChar char="•"/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Use consistent border</a:t>
              </a:r>
            </a:p>
            <a:p>
              <a:pPr algn="l" marL="647697" indent="-323848" lvl="1">
                <a:lnSpc>
                  <a:spcPts val="3899"/>
                </a:lnSpc>
                <a:buFont typeface="Arial"/>
                <a:buChar char="•"/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Make fonts readable </a:t>
              </a:r>
            </a:p>
            <a:p>
              <a:pPr algn="l" marL="647697" indent="-323848" lvl="1">
                <a:lnSpc>
                  <a:spcPts val="3899"/>
                </a:lnSpc>
                <a:buFont typeface="Arial"/>
                <a:buChar char="•"/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✔ Use 2–3 colors</a:t>
              </a:r>
            </a:p>
            <a:p>
              <a:pPr algn="l" marL="0" indent="0" lvl="0">
                <a:lnSpc>
                  <a:spcPts val="3899"/>
                </a:lnSpc>
              </a:pP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Avoid:</a:t>
              </a:r>
            </a:p>
            <a:p>
              <a:pPr algn="l" marL="647697" indent="-323848" lvl="1">
                <a:lnSpc>
                  <a:spcPts val="3899"/>
                </a:lnSpc>
                <a:buFont typeface="Arial"/>
                <a:buChar char="•"/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Darkening your layout with heavy colors</a:t>
              </a:r>
            </a:p>
            <a:p>
              <a:pPr algn="l" marL="647697" indent="-323848" lvl="1">
                <a:lnSpc>
                  <a:spcPts val="3899"/>
                </a:lnSpc>
                <a:buFont typeface="Arial"/>
                <a:buChar char="•"/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Too many fonts</a:t>
              </a:r>
            </a:p>
            <a:p>
              <a:pPr algn="l" marL="647697" indent="-323848" lvl="1">
                <a:lnSpc>
                  <a:spcPts val="3899"/>
                </a:lnSpc>
                <a:buFont typeface="Arial"/>
                <a:buChar char="•"/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Over</a:t>
              </a: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lapping charts</a:t>
              </a:r>
            </a:p>
            <a:p>
              <a:pPr algn="l" marL="647697" indent="-323848" lvl="1">
                <a:lnSpc>
                  <a:spcPts val="3899"/>
                </a:lnSpc>
                <a:buFont typeface="Arial"/>
                <a:buChar char="•"/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Long labels</a:t>
              </a:r>
            </a:p>
            <a:p>
              <a:pPr algn="l" marL="0" indent="0" lvl="0">
                <a:lnSpc>
                  <a:spcPts val="3899"/>
                </a:lnSpc>
              </a:pP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114300"/>
              <a:ext cx="10440926" cy="8966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4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7357080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F3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9863174" y="4778295"/>
            <a:ext cx="4588214" cy="1210194"/>
          </a:xfrm>
          <a:custGeom>
            <a:avLst/>
            <a:gdLst/>
            <a:ahLst/>
            <a:cxnLst/>
            <a:rect r="r" b="b" t="t" l="l"/>
            <a:pathLst>
              <a:path h="1210194" w="4588214">
                <a:moveTo>
                  <a:pt x="0" y="0"/>
                </a:moveTo>
                <a:lnTo>
                  <a:pt x="4588214" y="0"/>
                </a:lnTo>
                <a:lnTo>
                  <a:pt x="4588214" y="1210194"/>
                </a:lnTo>
                <a:lnTo>
                  <a:pt x="0" y="12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907736" y="3248179"/>
            <a:ext cx="8430294" cy="5404420"/>
          </a:xfrm>
          <a:custGeom>
            <a:avLst/>
            <a:gdLst/>
            <a:ahLst/>
            <a:cxnLst/>
            <a:rect r="r" b="b" t="t" l="l"/>
            <a:pathLst>
              <a:path h="5404420" w="8430294">
                <a:moveTo>
                  <a:pt x="0" y="0"/>
                </a:moveTo>
                <a:lnTo>
                  <a:pt x="8430294" y="0"/>
                </a:lnTo>
                <a:lnTo>
                  <a:pt x="8430294" y="5404421"/>
                </a:lnTo>
                <a:lnTo>
                  <a:pt x="0" y="54044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6692" y="0"/>
            <a:ext cx="14469004" cy="3506448"/>
            <a:chOff x="0" y="0"/>
            <a:chExt cx="19292005" cy="467526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0"/>
              <a:ext cx="16410720" cy="3505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900"/>
                </a:lnSpc>
              </a:pPr>
              <a:r>
                <a:rPr lang="en-US" b="true" sz="9000">
                  <a:solidFill>
                    <a:srgbClr val="FF834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Dashboard Layout Best Practices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3979939"/>
              <a:ext cx="19292005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76692" y="2469183"/>
            <a:ext cx="6862762" cy="4872991"/>
            <a:chOff x="0" y="0"/>
            <a:chExt cx="9150350" cy="649732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318896"/>
              <a:ext cx="9150350" cy="51784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99"/>
                </a:lnSpc>
              </a:pP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</a:t>
              </a: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esign Tips for Beginners</a:t>
              </a:r>
            </a:p>
            <a:p>
              <a:pPr algn="l" marL="0" indent="0" lvl="0">
                <a:lnSpc>
                  <a:spcPts val="3899"/>
                </a:lnSpc>
              </a:pP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✔ Use 2–3 colors</a:t>
              </a:r>
            </a:p>
            <a:p>
              <a:pPr algn="l">
                <a:lnSpc>
                  <a:spcPts val="3899"/>
                </a:lnSpc>
              </a:pP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✔ Use white space</a:t>
              </a:r>
            </a:p>
            <a:p>
              <a:pPr algn="l">
                <a:lnSpc>
                  <a:spcPts val="3899"/>
                </a:lnSpc>
              </a:pP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✔ Make</a:t>
              </a: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fonts readable (16px+)</a:t>
              </a:r>
            </a:p>
            <a:p>
              <a:pPr algn="l" marL="0" indent="0" lvl="0">
                <a:lnSpc>
                  <a:spcPts val="3899"/>
                </a:lnSpc>
              </a:pP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✔ Use consis</a:t>
              </a: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tent borders</a:t>
              </a:r>
            </a:p>
            <a:p>
              <a:pPr algn="l">
                <a:lnSpc>
                  <a:spcPts val="3899"/>
                </a:lnSpc>
              </a:pP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✔ Avoid unnecessary decoration</a:t>
              </a:r>
            </a:p>
            <a:p>
              <a:pPr algn="l">
                <a:lnSpc>
                  <a:spcPts val="3899"/>
                </a:lnSpc>
              </a:pP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✔ A</a:t>
              </a:r>
              <a:r>
                <a:rPr lang="en-US" b="true" sz="2999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lign everything</a:t>
              </a:r>
            </a:p>
            <a:p>
              <a:pPr algn="l" marL="0" indent="0" lvl="0">
                <a:lnSpc>
                  <a:spcPts val="3899"/>
                </a:lnSpc>
              </a:pP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114300"/>
              <a:ext cx="9150350" cy="8966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4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7357080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159200" y="2912702"/>
            <a:ext cx="7191375" cy="3886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900"/>
              </a:lnSpc>
            </a:pPr>
            <a:r>
              <a:rPr lang="en-US" b="true" sz="9000" strike="noStrike" u="none">
                <a:solidFill>
                  <a:srgbClr val="FF834F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 for Joining Us!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Presentation - 2-Day Google Looker Studio Masterclass</dc:description>
  <dc:identifier>DAG59kDneSE</dc:identifier>
  <dcterms:modified xsi:type="dcterms:W3CDTF">2011-08-01T06:04:30Z</dcterms:modified>
  <cp:revision>1</cp:revision>
  <dc:title>Day 2 -  Google Looker Studio Masterclass</dc:title>
</cp:coreProperties>
</file>